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anum Gothic"/>
      <p:regular r:id="rId33"/>
      <p:bold r:id="rId34"/>
    </p:embeddedFont>
    <p:embeddedFont>
      <p:font typeface="Comfortaa Medium"/>
      <p:regular r:id="rId35"/>
      <p:bold r:id="rId36"/>
    </p:embeddedFont>
    <p:embeddedFont>
      <p:font typeface="Comfortaa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FB5FAD-4917-49C0-BE4A-1307D92C6450}">
  <a:tblStyle styleId="{5DFB5FAD-4917-49C0-BE4A-1307D92C64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anumGothic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omfortaaMedium-regular.fntdata"/><Relationship Id="rId12" Type="http://schemas.openxmlformats.org/officeDocument/2006/relationships/slide" Target="slides/slide7.xml"/><Relationship Id="rId34" Type="http://schemas.openxmlformats.org/officeDocument/2006/relationships/font" Target="fonts/NanumGothic-bold.fntdata"/><Relationship Id="rId15" Type="http://schemas.openxmlformats.org/officeDocument/2006/relationships/slide" Target="slides/slide10.xml"/><Relationship Id="rId37" Type="http://schemas.openxmlformats.org/officeDocument/2006/relationships/font" Target="fonts/Comfortaa-regular.fntdata"/><Relationship Id="rId14" Type="http://schemas.openxmlformats.org/officeDocument/2006/relationships/slide" Target="slides/slide9.xml"/><Relationship Id="rId36" Type="http://schemas.openxmlformats.org/officeDocument/2006/relationships/font" Target="fonts/Comfortaa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Comfortaa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8c9a0ef94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8c9a0ef94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8c9a0ef94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8c9a0ef94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8c9a0ef9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f8c9a0ef9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33129c177_14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33129c177_14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33129c177_14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33129c177_14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33129c177_14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33129c177_14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f33129c177_14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f33129c177_14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33129c177_14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f33129c177_14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8d09a530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f8d09a530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8d09a53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8d09a53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55ec0583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55ec0583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f8d09a530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f8d09a530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8d09a530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f8d09a530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8d09a530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f8d09a530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8d09a530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8d09a530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f33129c177_14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f33129c177_14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8d09a530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f8d09a530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f33129c177_14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f33129c177_14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f8d09a530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f8d09a530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33129c177_14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33129c177_14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33129c177_1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33129c177_1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33129c177_14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33129c177_14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55ec0583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55ec0583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33129c177_14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33129c177_14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8c9a0ef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8c9a0ef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8c9a0ef9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8c9a0ef9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1646125"/>
            <a:ext cx="4533900" cy="14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Font typeface="Comfortaa Medium"/>
              <a:buNone/>
              <a:defRPr sz="35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69100" y="3240275"/>
            <a:ext cx="46779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njari"/>
              <a:buNone/>
              <a:defRPr sz="19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875750" y="1969975"/>
            <a:ext cx="5392500" cy="9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75750" y="2864070"/>
            <a:ext cx="5392500" cy="2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20750" y="-10425"/>
            <a:ext cx="9144000" cy="520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419150" y="1209675"/>
            <a:ext cx="6305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490024" y="539496"/>
            <a:ext cx="4905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396551" y="19656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3419651" y="23698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hasCustomPrompt="1" idx="3" type="title"/>
          </p:nvPr>
        </p:nvSpPr>
        <p:spPr>
          <a:xfrm>
            <a:off x="4027901" y="14319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0" name="Google Shape;60;p14"/>
          <p:cNvSpPr txBox="1"/>
          <p:nvPr>
            <p:ph idx="4" type="subTitle"/>
          </p:nvPr>
        </p:nvSpPr>
        <p:spPr>
          <a:xfrm>
            <a:off x="3396551" y="3680124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5" type="subTitle"/>
          </p:nvPr>
        </p:nvSpPr>
        <p:spPr>
          <a:xfrm>
            <a:off x="3419651" y="40843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6" type="title"/>
          </p:nvPr>
        </p:nvSpPr>
        <p:spPr>
          <a:xfrm>
            <a:off x="4027901" y="31464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7" type="subTitle"/>
          </p:nvPr>
        </p:nvSpPr>
        <p:spPr>
          <a:xfrm>
            <a:off x="6156480" y="19656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8" type="subTitle"/>
          </p:nvPr>
        </p:nvSpPr>
        <p:spPr>
          <a:xfrm>
            <a:off x="6179580" y="23698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hasCustomPrompt="1" idx="9" type="title"/>
          </p:nvPr>
        </p:nvSpPr>
        <p:spPr>
          <a:xfrm>
            <a:off x="6787830" y="14319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/>
          <p:nvPr>
            <p:ph idx="13" type="subTitle"/>
          </p:nvPr>
        </p:nvSpPr>
        <p:spPr>
          <a:xfrm>
            <a:off x="6156480" y="3680124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4" type="subTitle"/>
          </p:nvPr>
        </p:nvSpPr>
        <p:spPr>
          <a:xfrm>
            <a:off x="6179580" y="40843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15" type="title"/>
          </p:nvPr>
        </p:nvSpPr>
        <p:spPr>
          <a:xfrm>
            <a:off x="6787830" y="31464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045925" y="3111669"/>
            <a:ext cx="19020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2" type="subTitle"/>
          </p:nvPr>
        </p:nvSpPr>
        <p:spPr>
          <a:xfrm>
            <a:off x="1044425" y="3439032"/>
            <a:ext cx="1905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3" type="subTitle"/>
          </p:nvPr>
        </p:nvSpPr>
        <p:spPr>
          <a:xfrm>
            <a:off x="3621163" y="3111669"/>
            <a:ext cx="19020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4" type="subTitle"/>
          </p:nvPr>
        </p:nvSpPr>
        <p:spPr>
          <a:xfrm>
            <a:off x="3619663" y="3439032"/>
            <a:ext cx="1905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5" type="subTitle"/>
          </p:nvPr>
        </p:nvSpPr>
        <p:spPr>
          <a:xfrm>
            <a:off x="6193475" y="3111669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6" type="subTitle"/>
          </p:nvPr>
        </p:nvSpPr>
        <p:spPr>
          <a:xfrm>
            <a:off x="6191975" y="3439032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7096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7081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26400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26385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5" type="subTitle"/>
          </p:nvPr>
        </p:nvSpPr>
        <p:spPr>
          <a:xfrm>
            <a:off x="45704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6" type="subTitle"/>
          </p:nvPr>
        </p:nvSpPr>
        <p:spPr>
          <a:xfrm>
            <a:off x="45689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7" type="subTitle"/>
          </p:nvPr>
        </p:nvSpPr>
        <p:spPr>
          <a:xfrm>
            <a:off x="6500813" y="3648075"/>
            <a:ext cx="1902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8" type="subTitle"/>
          </p:nvPr>
        </p:nvSpPr>
        <p:spPr>
          <a:xfrm>
            <a:off x="6499313" y="3995738"/>
            <a:ext cx="1905000" cy="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2">
  <p:cSld name="CUSTOM_3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722450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2" type="subTitle"/>
          </p:nvPr>
        </p:nvSpPr>
        <p:spPr>
          <a:xfrm>
            <a:off x="720950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3" type="subTitle"/>
          </p:nvPr>
        </p:nvSpPr>
        <p:spPr>
          <a:xfrm>
            <a:off x="2654896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4" type="subTitle"/>
          </p:nvPr>
        </p:nvSpPr>
        <p:spPr>
          <a:xfrm>
            <a:off x="2653398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5" type="subTitle"/>
          </p:nvPr>
        </p:nvSpPr>
        <p:spPr>
          <a:xfrm>
            <a:off x="4587991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6" type="subTitle"/>
          </p:nvPr>
        </p:nvSpPr>
        <p:spPr>
          <a:xfrm>
            <a:off x="4586496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7" type="subTitle"/>
          </p:nvPr>
        </p:nvSpPr>
        <p:spPr>
          <a:xfrm>
            <a:off x="6514667" y="257512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8" type="subTitle"/>
          </p:nvPr>
        </p:nvSpPr>
        <p:spPr>
          <a:xfrm>
            <a:off x="6513175" y="2911501"/>
            <a:ext cx="19050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hasCustomPrompt="1" idx="9" type="title"/>
          </p:nvPr>
        </p:nvSpPr>
        <p:spPr>
          <a:xfrm>
            <a:off x="722450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7"/>
          <p:cNvSpPr txBox="1"/>
          <p:nvPr>
            <p:ph hasCustomPrompt="1" idx="13" type="title"/>
          </p:nvPr>
        </p:nvSpPr>
        <p:spPr>
          <a:xfrm>
            <a:off x="2654896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/>
          <p:nvPr>
            <p:ph hasCustomPrompt="1" idx="14" type="title"/>
          </p:nvPr>
        </p:nvSpPr>
        <p:spPr>
          <a:xfrm>
            <a:off x="4587991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17"/>
          <p:cNvSpPr txBox="1"/>
          <p:nvPr>
            <p:ph hasCustomPrompt="1" idx="15" type="title"/>
          </p:nvPr>
        </p:nvSpPr>
        <p:spPr>
          <a:xfrm>
            <a:off x="6514667" y="2099048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CUSTOM_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715175" y="1310068"/>
            <a:ext cx="3992100" cy="28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800"/>
              <a:buFont typeface="Roboto Slab Light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Slab Light"/>
              <a:buChar char="■"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713225" y="3106488"/>
            <a:ext cx="77175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199150" y="1905000"/>
            <a:ext cx="4745700" cy="10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1049625" y="199966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2" type="subTitle"/>
          </p:nvPr>
        </p:nvSpPr>
        <p:spPr>
          <a:xfrm>
            <a:off x="1048125" y="232350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3" type="subTitle"/>
          </p:nvPr>
        </p:nvSpPr>
        <p:spPr>
          <a:xfrm>
            <a:off x="3622125" y="199966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4" type="subTitle"/>
          </p:nvPr>
        </p:nvSpPr>
        <p:spPr>
          <a:xfrm>
            <a:off x="3620625" y="232350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5" type="subTitle"/>
          </p:nvPr>
        </p:nvSpPr>
        <p:spPr>
          <a:xfrm>
            <a:off x="6196788" y="199966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6" type="subTitle"/>
          </p:nvPr>
        </p:nvSpPr>
        <p:spPr>
          <a:xfrm>
            <a:off x="6195288" y="232350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7" type="subTitle"/>
          </p:nvPr>
        </p:nvSpPr>
        <p:spPr>
          <a:xfrm>
            <a:off x="1049625" y="377676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8" type="subTitle"/>
          </p:nvPr>
        </p:nvSpPr>
        <p:spPr>
          <a:xfrm>
            <a:off x="1048125" y="4098848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9" type="subTitle"/>
          </p:nvPr>
        </p:nvSpPr>
        <p:spPr>
          <a:xfrm>
            <a:off x="3622125" y="377676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3" type="subTitle"/>
          </p:nvPr>
        </p:nvSpPr>
        <p:spPr>
          <a:xfrm>
            <a:off x="3620625" y="4098848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4" type="subTitle"/>
          </p:nvPr>
        </p:nvSpPr>
        <p:spPr>
          <a:xfrm>
            <a:off x="6196788" y="3776762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15" type="subTitle"/>
          </p:nvPr>
        </p:nvSpPr>
        <p:spPr>
          <a:xfrm>
            <a:off x="6195288" y="4098848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247000" y="2379450"/>
            <a:ext cx="31836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4571013" y="539500"/>
            <a:ext cx="3852000" cy="5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4500"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 flipH="1">
            <a:off x="4571013" y="1273525"/>
            <a:ext cx="38520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1"/>
          <p:cNvSpPr txBox="1"/>
          <p:nvPr>
            <p:ph idx="2" type="subTitle"/>
          </p:nvPr>
        </p:nvSpPr>
        <p:spPr>
          <a:xfrm>
            <a:off x="4571013" y="4276750"/>
            <a:ext cx="3852000" cy="2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/>
        </p:nvSpPr>
        <p:spPr>
          <a:xfrm>
            <a:off x="4949163" y="3409950"/>
            <a:ext cx="30957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right">
  <p:cSld name="CUSTOM_8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572000" y="1587250"/>
            <a:ext cx="3858600" cy="2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4572000" y="1985963"/>
            <a:ext cx="3858600" cy="11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left">
  <p:cSld name="CUSTOM_9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713225" y="768100"/>
            <a:ext cx="3858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713225" y="1300138"/>
            <a:ext cx="3858900" cy="10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2" type="subTitle"/>
          </p:nvPr>
        </p:nvSpPr>
        <p:spPr>
          <a:xfrm>
            <a:off x="710688" y="3571699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3" type="subTitle"/>
          </p:nvPr>
        </p:nvSpPr>
        <p:spPr>
          <a:xfrm>
            <a:off x="709188" y="389999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4" type="subTitle"/>
          </p:nvPr>
        </p:nvSpPr>
        <p:spPr>
          <a:xfrm>
            <a:off x="2800794" y="3571699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5" type="subTitle"/>
          </p:nvPr>
        </p:nvSpPr>
        <p:spPr>
          <a:xfrm>
            <a:off x="2799294" y="3899994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rces">
  <p:cSld name="CUSTOM_1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4754825" y="1193858"/>
            <a:ext cx="3676500" cy="24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2" type="subTitle"/>
          </p:nvPr>
        </p:nvSpPr>
        <p:spPr>
          <a:xfrm>
            <a:off x="4754825" y="1465458"/>
            <a:ext cx="36759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>
            <a:off x="704850" y="1192958"/>
            <a:ext cx="3676500" cy="2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4" type="subTitle"/>
          </p:nvPr>
        </p:nvSpPr>
        <p:spPr>
          <a:xfrm>
            <a:off x="704850" y="1465458"/>
            <a:ext cx="3676500" cy="32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">
  <p:cSld name="CUSTOM_1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4393683" y="2606187"/>
            <a:ext cx="4041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714350" y="2606187"/>
            <a:ext cx="4041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hasCustomPrompt="1" idx="2" type="title"/>
          </p:nvPr>
        </p:nvSpPr>
        <p:spPr>
          <a:xfrm>
            <a:off x="714350" y="2136825"/>
            <a:ext cx="404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7" name="Google Shape;157;p25"/>
          <p:cNvSpPr txBox="1"/>
          <p:nvPr>
            <p:ph idx="3" type="subTitle"/>
          </p:nvPr>
        </p:nvSpPr>
        <p:spPr>
          <a:xfrm>
            <a:off x="2466750" y="3977775"/>
            <a:ext cx="40380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hasCustomPrompt="1" idx="4" type="title"/>
          </p:nvPr>
        </p:nvSpPr>
        <p:spPr>
          <a:xfrm>
            <a:off x="2464950" y="3508425"/>
            <a:ext cx="404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9" name="Google Shape;159;p25"/>
          <p:cNvSpPr txBox="1"/>
          <p:nvPr>
            <p:ph hasCustomPrompt="1" idx="5" type="title"/>
          </p:nvPr>
        </p:nvSpPr>
        <p:spPr>
          <a:xfrm>
            <a:off x="4393683" y="2136825"/>
            <a:ext cx="4041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with numbers">
  <p:cSld name="CUSTOM_1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1048475" y="297843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6191975" y="3296406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6193475" y="2978431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4" type="subTitle"/>
          </p:nvPr>
        </p:nvSpPr>
        <p:spPr>
          <a:xfrm>
            <a:off x="3619475" y="2978431"/>
            <a:ext cx="1905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5" type="subTitle"/>
          </p:nvPr>
        </p:nvSpPr>
        <p:spPr>
          <a:xfrm>
            <a:off x="1048475" y="3296406"/>
            <a:ext cx="1902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6" type="subTitle"/>
          </p:nvPr>
        </p:nvSpPr>
        <p:spPr>
          <a:xfrm>
            <a:off x="3620975" y="3296406"/>
            <a:ext cx="1902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hasCustomPrompt="1" idx="7" type="title"/>
          </p:nvPr>
        </p:nvSpPr>
        <p:spPr>
          <a:xfrm>
            <a:off x="1640225" y="2210684"/>
            <a:ext cx="718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0" name="Google Shape;170;p26"/>
          <p:cNvSpPr txBox="1"/>
          <p:nvPr>
            <p:ph hasCustomPrompt="1" idx="8" type="title"/>
          </p:nvPr>
        </p:nvSpPr>
        <p:spPr>
          <a:xfrm>
            <a:off x="4210775" y="2210684"/>
            <a:ext cx="72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71" name="Google Shape;171;p26"/>
          <p:cNvSpPr txBox="1"/>
          <p:nvPr>
            <p:ph hasCustomPrompt="1" idx="9" type="title"/>
          </p:nvPr>
        </p:nvSpPr>
        <p:spPr>
          <a:xfrm>
            <a:off x="6783275" y="2210684"/>
            <a:ext cx="722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829925" y="3200350"/>
            <a:ext cx="36228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91213" y="3200350"/>
            <a:ext cx="36228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1024500" y="1859772"/>
            <a:ext cx="2865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024500" y="2307825"/>
            <a:ext cx="28653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713225" y="2186325"/>
            <a:ext cx="7717500" cy="7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body"/>
          </p:nvPr>
        </p:nvSpPr>
        <p:spPr>
          <a:xfrm>
            <a:off x="717091" y="2915590"/>
            <a:ext cx="3855000" cy="58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715150" y="1831378"/>
            <a:ext cx="38589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subTitle"/>
          </p:nvPr>
        </p:nvSpPr>
        <p:spPr>
          <a:xfrm>
            <a:off x="717091" y="2608577"/>
            <a:ext cx="3855000" cy="13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5056675" y="1396800"/>
            <a:ext cx="3374100" cy="23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fortaa Medium"/>
              <a:buNone/>
              <a:defRPr sz="25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jari"/>
              <a:buChar char="●"/>
              <a:defRPr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 rot="5400000">
            <a:off x="8796300" y="4795875"/>
            <a:ext cx="543000" cy="15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31.jpg"/><Relationship Id="rId5" Type="http://schemas.openxmlformats.org/officeDocument/2006/relationships/image" Target="../media/image27.jpg"/><Relationship Id="rId6" Type="http://schemas.openxmlformats.org/officeDocument/2006/relationships/image" Target="../media/image30.jpg"/><Relationship Id="rId7" Type="http://schemas.openxmlformats.org/officeDocument/2006/relationships/image" Target="../media/image2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23.jpg"/><Relationship Id="rId9" Type="http://schemas.openxmlformats.org/officeDocument/2006/relationships/image" Target="../media/image15.jpg"/><Relationship Id="rId5" Type="http://schemas.openxmlformats.org/officeDocument/2006/relationships/image" Target="../media/image20.jpg"/><Relationship Id="rId6" Type="http://schemas.openxmlformats.org/officeDocument/2006/relationships/image" Target="../media/image9.jpg"/><Relationship Id="rId7" Type="http://schemas.openxmlformats.org/officeDocument/2006/relationships/image" Target="../media/image8.jpg"/><Relationship Id="rId8" Type="http://schemas.openxmlformats.org/officeDocument/2006/relationships/image" Target="../media/image21.jpg"/><Relationship Id="rId11" Type="http://schemas.openxmlformats.org/officeDocument/2006/relationships/image" Target="../media/image19.jpg"/><Relationship Id="rId10" Type="http://schemas.openxmlformats.org/officeDocument/2006/relationships/image" Target="../media/image13.jpg"/><Relationship Id="rId13" Type="http://schemas.openxmlformats.org/officeDocument/2006/relationships/image" Target="../media/image17.jpg"/><Relationship Id="rId12" Type="http://schemas.openxmlformats.org/officeDocument/2006/relationships/image" Target="../media/image18.jpg"/><Relationship Id="rId1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740475" y="3240275"/>
            <a:ext cx="4677900" cy="2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1015 Process Presentation, team 4</a:t>
            </a:r>
            <a:endParaRPr/>
          </a:p>
        </p:txBody>
      </p:sp>
      <p:sp>
        <p:nvSpPr>
          <p:cNvPr id="177" name="Google Shape;177;p27"/>
          <p:cNvSpPr txBox="1"/>
          <p:nvPr>
            <p:ph type="ctrTitle"/>
          </p:nvPr>
        </p:nvSpPr>
        <p:spPr>
          <a:xfrm>
            <a:off x="884600" y="1646125"/>
            <a:ext cx="4533900" cy="14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BANKING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REVIEWS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</a:t>
            </a:r>
            <a:endParaRPr/>
          </a:p>
        </p:txBody>
      </p:sp>
      <p:grpSp>
        <p:nvGrpSpPr>
          <p:cNvPr id="178" name="Google Shape;178;p27"/>
          <p:cNvGrpSpPr/>
          <p:nvPr/>
        </p:nvGrpSpPr>
        <p:grpSpPr>
          <a:xfrm>
            <a:off x="5868580" y="1048648"/>
            <a:ext cx="2182318" cy="3046222"/>
            <a:chOff x="2818561" y="2439778"/>
            <a:chExt cx="247892" cy="346024"/>
          </a:xfrm>
        </p:grpSpPr>
        <p:sp>
          <p:nvSpPr>
            <p:cNvPr id="179" name="Google Shape;179;p27"/>
            <p:cNvSpPr/>
            <p:nvPr/>
          </p:nvSpPr>
          <p:spPr>
            <a:xfrm>
              <a:off x="2818561" y="2439778"/>
              <a:ext cx="247892" cy="346024"/>
            </a:xfrm>
            <a:custGeom>
              <a:rect b="b" l="l" r="r" t="t"/>
              <a:pathLst>
                <a:path extrusionOk="0" h="10871" w="7788">
                  <a:moveTo>
                    <a:pt x="5882" y="9716"/>
                  </a:moveTo>
                  <a:lnTo>
                    <a:pt x="5882" y="9966"/>
                  </a:lnTo>
                  <a:lnTo>
                    <a:pt x="5894" y="9966"/>
                  </a:lnTo>
                  <a:cubicBezTo>
                    <a:pt x="5894" y="10276"/>
                    <a:pt x="5644" y="10550"/>
                    <a:pt x="5323" y="10550"/>
                  </a:cubicBezTo>
                  <a:lnTo>
                    <a:pt x="894" y="10550"/>
                  </a:lnTo>
                  <a:cubicBezTo>
                    <a:pt x="584" y="10550"/>
                    <a:pt x="310" y="10299"/>
                    <a:pt x="310" y="9966"/>
                  </a:cubicBezTo>
                  <a:lnTo>
                    <a:pt x="310" y="9716"/>
                  </a:lnTo>
                  <a:close/>
                  <a:moveTo>
                    <a:pt x="894" y="1"/>
                  </a:moveTo>
                  <a:cubicBezTo>
                    <a:pt x="405" y="1"/>
                    <a:pt x="1" y="394"/>
                    <a:pt x="1" y="894"/>
                  </a:cubicBezTo>
                  <a:lnTo>
                    <a:pt x="1" y="7835"/>
                  </a:lnTo>
                  <a:cubicBezTo>
                    <a:pt x="1" y="7930"/>
                    <a:pt x="72" y="8002"/>
                    <a:pt x="167" y="8002"/>
                  </a:cubicBezTo>
                  <a:cubicBezTo>
                    <a:pt x="263" y="8002"/>
                    <a:pt x="334" y="7930"/>
                    <a:pt x="334" y="7835"/>
                  </a:cubicBezTo>
                  <a:lnTo>
                    <a:pt x="334" y="1346"/>
                  </a:lnTo>
                  <a:lnTo>
                    <a:pt x="3382" y="1346"/>
                  </a:lnTo>
                  <a:cubicBezTo>
                    <a:pt x="3477" y="1346"/>
                    <a:pt x="3549" y="1275"/>
                    <a:pt x="3549" y="1179"/>
                  </a:cubicBezTo>
                  <a:cubicBezTo>
                    <a:pt x="3549" y="1096"/>
                    <a:pt x="3477" y="1025"/>
                    <a:pt x="3382" y="1025"/>
                  </a:cubicBezTo>
                  <a:lnTo>
                    <a:pt x="334" y="1025"/>
                  </a:lnTo>
                  <a:lnTo>
                    <a:pt x="334" y="882"/>
                  </a:lnTo>
                  <a:cubicBezTo>
                    <a:pt x="334" y="572"/>
                    <a:pt x="584" y="310"/>
                    <a:pt x="906" y="310"/>
                  </a:cubicBezTo>
                  <a:lnTo>
                    <a:pt x="5335" y="310"/>
                  </a:lnTo>
                  <a:cubicBezTo>
                    <a:pt x="5644" y="310"/>
                    <a:pt x="5918" y="560"/>
                    <a:pt x="5918" y="882"/>
                  </a:cubicBezTo>
                  <a:lnTo>
                    <a:pt x="5918" y="1025"/>
                  </a:lnTo>
                  <a:lnTo>
                    <a:pt x="4073" y="1025"/>
                  </a:lnTo>
                  <a:cubicBezTo>
                    <a:pt x="3977" y="1025"/>
                    <a:pt x="3906" y="1096"/>
                    <a:pt x="3906" y="1179"/>
                  </a:cubicBezTo>
                  <a:cubicBezTo>
                    <a:pt x="3906" y="1275"/>
                    <a:pt x="3977" y="1346"/>
                    <a:pt x="4073" y="1346"/>
                  </a:cubicBezTo>
                  <a:lnTo>
                    <a:pt x="5894" y="1346"/>
                  </a:lnTo>
                  <a:lnTo>
                    <a:pt x="5894" y="3287"/>
                  </a:lnTo>
                  <a:cubicBezTo>
                    <a:pt x="5751" y="3251"/>
                    <a:pt x="5597" y="3239"/>
                    <a:pt x="5454" y="3239"/>
                  </a:cubicBezTo>
                  <a:cubicBezTo>
                    <a:pt x="4811" y="3239"/>
                    <a:pt x="4215" y="3501"/>
                    <a:pt x="3799" y="3930"/>
                  </a:cubicBezTo>
                  <a:lnTo>
                    <a:pt x="989" y="3930"/>
                  </a:lnTo>
                  <a:cubicBezTo>
                    <a:pt x="894" y="3930"/>
                    <a:pt x="822" y="4001"/>
                    <a:pt x="822" y="4084"/>
                  </a:cubicBezTo>
                  <a:cubicBezTo>
                    <a:pt x="822" y="4180"/>
                    <a:pt x="894" y="4251"/>
                    <a:pt x="989" y="4251"/>
                  </a:cubicBezTo>
                  <a:lnTo>
                    <a:pt x="3537" y="4251"/>
                  </a:lnTo>
                  <a:cubicBezTo>
                    <a:pt x="3477" y="4346"/>
                    <a:pt x="3418" y="4430"/>
                    <a:pt x="3370" y="4537"/>
                  </a:cubicBezTo>
                  <a:lnTo>
                    <a:pt x="1787" y="4537"/>
                  </a:lnTo>
                  <a:cubicBezTo>
                    <a:pt x="1703" y="4537"/>
                    <a:pt x="1620" y="4608"/>
                    <a:pt x="1620" y="4704"/>
                  </a:cubicBezTo>
                  <a:cubicBezTo>
                    <a:pt x="1620" y="4787"/>
                    <a:pt x="1703" y="4858"/>
                    <a:pt x="1787" y="4858"/>
                  </a:cubicBezTo>
                  <a:lnTo>
                    <a:pt x="3239" y="4858"/>
                  </a:lnTo>
                  <a:cubicBezTo>
                    <a:pt x="3156" y="5085"/>
                    <a:pt x="3132" y="5323"/>
                    <a:pt x="3132" y="5573"/>
                  </a:cubicBezTo>
                  <a:lnTo>
                    <a:pt x="3132" y="5739"/>
                  </a:lnTo>
                  <a:lnTo>
                    <a:pt x="1418" y="5739"/>
                  </a:lnTo>
                  <a:cubicBezTo>
                    <a:pt x="1322" y="5739"/>
                    <a:pt x="1251" y="5811"/>
                    <a:pt x="1251" y="5906"/>
                  </a:cubicBezTo>
                  <a:cubicBezTo>
                    <a:pt x="1251" y="5989"/>
                    <a:pt x="1322" y="6073"/>
                    <a:pt x="1418" y="6073"/>
                  </a:cubicBezTo>
                  <a:lnTo>
                    <a:pt x="3180" y="6073"/>
                  </a:lnTo>
                  <a:cubicBezTo>
                    <a:pt x="3192" y="6132"/>
                    <a:pt x="3203" y="6168"/>
                    <a:pt x="3215" y="6216"/>
                  </a:cubicBezTo>
                  <a:lnTo>
                    <a:pt x="2382" y="6216"/>
                  </a:lnTo>
                  <a:cubicBezTo>
                    <a:pt x="2299" y="6216"/>
                    <a:pt x="2215" y="6287"/>
                    <a:pt x="2215" y="6382"/>
                  </a:cubicBezTo>
                  <a:cubicBezTo>
                    <a:pt x="2215" y="6466"/>
                    <a:pt x="2299" y="6549"/>
                    <a:pt x="2382" y="6549"/>
                  </a:cubicBezTo>
                  <a:lnTo>
                    <a:pt x="3334" y="6549"/>
                  </a:lnTo>
                  <a:cubicBezTo>
                    <a:pt x="3704" y="7347"/>
                    <a:pt x="4513" y="7894"/>
                    <a:pt x="5454" y="7894"/>
                  </a:cubicBezTo>
                  <a:cubicBezTo>
                    <a:pt x="5597" y="7894"/>
                    <a:pt x="5751" y="7883"/>
                    <a:pt x="5894" y="7859"/>
                  </a:cubicBezTo>
                  <a:lnTo>
                    <a:pt x="5894" y="9407"/>
                  </a:lnTo>
                  <a:lnTo>
                    <a:pt x="334" y="9407"/>
                  </a:lnTo>
                  <a:lnTo>
                    <a:pt x="334" y="8514"/>
                  </a:lnTo>
                  <a:cubicBezTo>
                    <a:pt x="334" y="8418"/>
                    <a:pt x="263" y="8347"/>
                    <a:pt x="167" y="8347"/>
                  </a:cubicBezTo>
                  <a:cubicBezTo>
                    <a:pt x="72" y="8347"/>
                    <a:pt x="1" y="8418"/>
                    <a:pt x="1" y="8514"/>
                  </a:cubicBezTo>
                  <a:lnTo>
                    <a:pt x="1" y="9978"/>
                  </a:lnTo>
                  <a:cubicBezTo>
                    <a:pt x="1" y="10478"/>
                    <a:pt x="405" y="10871"/>
                    <a:pt x="894" y="10871"/>
                  </a:cubicBezTo>
                  <a:lnTo>
                    <a:pt x="5323" y="10871"/>
                  </a:lnTo>
                  <a:cubicBezTo>
                    <a:pt x="5811" y="10871"/>
                    <a:pt x="6216" y="10478"/>
                    <a:pt x="6216" y="9978"/>
                  </a:cubicBezTo>
                  <a:lnTo>
                    <a:pt x="6216" y="9561"/>
                  </a:lnTo>
                  <a:lnTo>
                    <a:pt x="6216" y="7763"/>
                  </a:lnTo>
                  <a:cubicBezTo>
                    <a:pt x="7121" y="7454"/>
                    <a:pt x="7775" y="6573"/>
                    <a:pt x="7775" y="5561"/>
                  </a:cubicBezTo>
                  <a:cubicBezTo>
                    <a:pt x="7787" y="5204"/>
                    <a:pt x="7716" y="4858"/>
                    <a:pt x="7549" y="4537"/>
                  </a:cubicBezTo>
                  <a:cubicBezTo>
                    <a:pt x="7515" y="4485"/>
                    <a:pt x="7462" y="4446"/>
                    <a:pt x="7399" y="4446"/>
                  </a:cubicBezTo>
                  <a:cubicBezTo>
                    <a:pt x="7375" y="4446"/>
                    <a:pt x="7350" y="4452"/>
                    <a:pt x="7323" y="4465"/>
                  </a:cubicBezTo>
                  <a:cubicBezTo>
                    <a:pt x="7252" y="4501"/>
                    <a:pt x="7204" y="4596"/>
                    <a:pt x="7252" y="4680"/>
                  </a:cubicBezTo>
                  <a:cubicBezTo>
                    <a:pt x="7383" y="4954"/>
                    <a:pt x="7442" y="5251"/>
                    <a:pt x="7442" y="5561"/>
                  </a:cubicBezTo>
                  <a:cubicBezTo>
                    <a:pt x="7442" y="6656"/>
                    <a:pt x="6549" y="7573"/>
                    <a:pt x="5430" y="7573"/>
                  </a:cubicBezTo>
                  <a:cubicBezTo>
                    <a:pt x="4335" y="7573"/>
                    <a:pt x="3430" y="6680"/>
                    <a:pt x="3430" y="5561"/>
                  </a:cubicBezTo>
                  <a:cubicBezTo>
                    <a:pt x="3430" y="4442"/>
                    <a:pt x="4323" y="3549"/>
                    <a:pt x="5430" y="3549"/>
                  </a:cubicBezTo>
                  <a:cubicBezTo>
                    <a:pt x="5990" y="3549"/>
                    <a:pt x="6525" y="3787"/>
                    <a:pt x="6906" y="4192"/>
                  </a:cubicBezTo>
                  <a:cubicBezTo>
                    <a:pt x="6939" y="4224"/>
                    <a:pt x="6986" y="4243"/>
                    <a:pt x="7032" y="4243"/>
                  </a:cubicBezTo>
                  <a:cubicBezTo>
                    <a:pt x="7069" y="4243"/>
                    <a:pt x="7106" y="4230"/>
                    <a:pt x="7133" y="4204"/>
                  </a:cubicBezTo>
                  <a:cubicBezTo>
                    <a:pt x="7192" y="4144"/>
                    <a:pt x="7204" y="4049"/>
                    <a:pt x="7144" y="3989"/>
                  </a:cubicBezTo>
                  <a:cubicBezTo>
                    <a:pt x="6882" y="3703"/>
                    <a:pt x="6561" y="3489"/>
                    <a:pt x="6216" y="3370"/>
                  </a:cubicBezTo>
                  <a:lnTo>
                    <a:pt x="6216" y="1191"/>
                  </a:lnTo>
                  <a:lnTo>
                    <a:pt x="6216" y="894"/>
                  </a:lnTo>
                  <a:cubicBezTo>
                    <a:pt x="6216" y="394"/>
                    <a:pt x="5811" y="1"/>
                    <a:pt x="5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2939833" y="2603066"/>
              <a:ext cx="11395" cy="18652"/>
            </a:xfrm>
            <a:custGeom>
              <a:rect b="b" l="l" r="r" t="t"/>
              <a:pathLst>
                <a:path extrusionOk="0" h="586" w="358">
                  <a:moveTo>
                    <a:pt x="203" y="1"/>
                  </a:moveTo>
                  <a:cubicBezTo>
                    <a:pt x="118" y="1"/>
                    <a:pt x="47" y="57"/>
                    <a:pt x="36" y="133"/>
                  </a:cubicBezTo>
                  <a:cubicBezTo>
                    <a:pt x="24" y="228"/>
                    <a:pt x="1" y="324"/>
                    <a:pt x="1" y="419"/>
                  </a:cubicBezTo>
                  <a:cubicBezTo>
                    <a:pt x="1" y="502"/>
                    <a:pt x="72" y="586"/>
                    <a:pt x="167" y="586"/>
                  </a:cubicBezTo>
                  <a:cubicBezTo>
                    <a:pt x="263" y="586"/>
                    <a:pt x="334" y="502"/>
                    <a:pt x="334" y="419"/>
                  </a:cubicBezTo>
                  <a:cubicBezTo>
                    <a:pt x="334" y="336"/>
                    <a:pt x="334" y="252"/>
                    <a:pt x="346" y="181"/>
                  </a:cubicBezTo>
                  <a:cubicBezTo>
                    <a:pt x="358" y="109"/>
                    <a:pt x="322" y="14"/>
                    <a:pt x="227" y="2"/>
                  </a:cubicBezTo>
                  <a:cubicBezTo>
                    <a:pt x="219" y="1"/>
                    <a:pt x="211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2963706" y="2653103"/>
              <a:ext cx="19735" cy="14101"/>
            </a:xfrm>
            <a:custGeom>
              <a:rect b="b" l="l" r="r" t="t"/>
              <a:pathLst>
                <a:path extrusionOk="0" h="443" w="620">
                  <a:moveTo>
                    <a:pt x="178" y="1"/>
                  </a:moveTo>
                  <a:cubicBezTo>
                    <a:pt x="124" y="1"/>
                    <a:pt x="71" y="27"/>
                    <a:pt x="48" y="73"/>
                  </a:cubicBezTo>
                  <a:cubicBezTo>
                    <a:pt x="1" y="157"/>
                    <a:pt x="25" y="252"/>
                    <a:pt x="108" y="299"/>
                  </a:cubicBezTo>
                  <a:cubicBezTo>
                    <a:pt x="191" y="347"/>
                    <a:pt x="287" y="395"/>
                    <a:pt x="370" y="419"/>
                  </a:cubicBezTo>
                  <a:cubicBezTo>
                    <a:pt x="382" y="419"/>
                    <a:pt x="406" y="442"/>
                    <a:pt x="417" y="442"/>
                  </a:cubicBezTo>
                  <a:cubicBezTo>
                    <a:pt x="489" y="442"/>
                    <a:pt x="548" y="395"/>
                    <a:pt x="560" y="323"/>
                  </a:cubicBezTo>
                  <a:cubicBezTo>
                    <a:pt x="620" y="228"/>
                    <a:pt x="584" y="121"/>
                    <a:pt x="489" y="109"/>
                  </a:cubicBezTo>
                  <a:lnTo>
                    <a:pt x="263" y="26"/>
                  </a:lnTo>
                  <a:cubicBezTo>
                    <a:pt x="237" y="9"/>
                    <a:pt x="208" y="1"/>
                    <a:pt x="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2948555" y="2577443"/>
              <a:ext cx="17093" cy="16615"/>
            </a:xfrm>
            <a:custGeom>
              <a:rect b="b" l="l" r="r" t="t"/>
              <a:pathLst>
                <a:path extrusionOk="0" h="522" w="537">
                  <a:moveTo>
                    <a:pt x="364" y="1"/>
                  </a:moveTo>
                  <a:cubicBezTo>
                    <a:pt x="322" y="1"/>
                    <a:pt x="280" y="15"/>
                    <a:pt x="251" y="45"/>
                  </a:cubicBezTo>
                  <a:cubicBezTo>
                    <a:pt x="179" y="117"/>
                    <a:pt x="120" y="200"/>
                    <a:pt x="60" y="271"/>
                  </a:cubicBezTo>
                  <a:cubicBezTo>
                    <a:pt x="1" y="343"/>
                    <a:pt x="24" y="450"/>
                    <a:pt x="84" y="498"/>
                  </a:cubicBezTo>
                  <a:cubicBezTo>
                    <a:pt x="120" y="510"/>
                    <a:pt x="143" y="521"/>
                    <a:pt x="179" y="521"/>
                  </a:cubicBezTo>
                  <a:cubicBezTo>
                    <a:pt x="227" y="521"/>
                    <a:pt x="286" y="498"/>
                    <a:pt x="310" y="462"/>
                  </a:cubicBezTo>
                  <a:cubicBezTo>
                    <a:pt x="358" y="402"/>
                    <a:pt x="417" y="343"/>
                    <a:pt x="465" y="283"/>
                  </a:cubicBezTo>
                  <a:cubicBezTo>
                    <a:pt x="536" y="224"/>
                    <a:pt x="536" y="117"/>
                    <a:pt x="477" y="45"/>
                  </a:cubicBezTo>
                  <a:cubicBezTo>
                    <a:pt x="447" y="15"/>
                    <a:pt x="405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2943621" y="2631299"/>
              <a:ext cx="16329" cy="17697"/>
            </a:xfrm>
            <a:custGeom>
              <a:rect b="b" l="l" r="r" t="t"/>
              <a:pathLst>
                <a:path extrusionOk="0" h="556" w="513">
                  <a:moveTo>
                    <a:pt x="196" y="1"/>
                  </a:moveTo>
                  <a:cubicBezTo>
                    <a:pt x="172" y="1"/>
                    <a:pt x="146" y="7"/>
                    <a:pt x="120" y="20"/>
                  </a:cubicBezTo>
                  <a:cubicBezTo>
                    <a:pt x="48" y="68"/>
                    <a:pt x="1" y="151"/>
                    <a:pt x="48" y="246"/>
                  </a:cubicBezTo>
                  <a:cubicBezTo>
                    <a:pt x="96" y="330"/>
                    <a:pt x="144" y="425"/>
                    <a:pt x="203" y="496"/>
                  </a:cubicBezTo>
                  <a:cubicBezTo>
                    <a:pt x="227" y="544"/>
                    <a:pt x="275" y="556"/>
                    <a:pt x="334" y="556"/>
                  </a:cubicBezTo>
                  <a:cubicBezTo>
                    <a:pt x="358" y="556"/>
                    <a:pt x="394" y="544"/>
                    <a:pt x="417" y="532"/>
                  </a:cubicBezTo>
                  <a:cubicBezTo>
                    <a:pt x="501" y="484"/>
                    <a:pt x="513" y="377"/>
                    <a:pt x="465" y="306"/>
                  </a:cubicBezTo>
                  <a:cubicBezTo>
                    <a:pt x="417" y="246"/>
                    <a:pt x="382" y="175"/>
                    <a:pt x="346" y="92"/>
                  </a:cubicBezTo>
                  <a:cubicBezTo>
                    <a:pt x="312" y="40"/>
                    <a:pt x="259" y="1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3019408" y="2638907"/>
              <a:ext cx="16711" cy="16170"/>
            </a:xfrm>
            <a:custGeom>
              <a:rect b="b" l="l" r="r" t="t"/>
              <a:pathLst>
                <a:path extrusionOk="0" h="508" w="525">
                  <a:moveTo>
                    <a:pt x="346" y="1"/>
                  </a:moveTo>
                  <a:cubicBezTo>
                    <a:pt x="290" y="1"/>
                    <a:pt x="238" y="29"/>
                    <a:pt x="215" y="67"/>
                  </a:cubicBezTo>
                  <a:cubicBezTo>
                    <a:pt x="168" y="126"/>
                    <a:pt x="108" y="186"/>
                    <a:pt x="61" y="245"/>
                  </a:cubicBezTo>
                  <a:cubicBezTo>
                    <a:pt x="1" y="305"/>
                    <a:pt x="1" y="412"/>
                    <a:pt x="61" y="472"/>
                  </a:cubicBezTo>
                  <a:cubicBezTo>
                    <a:pt x="96" y="495"/>
                    <a:pt x="144" y="507"/>
                    <a:pt x="180" y="507"/>
                  </a:cubicBezTo>
                  <a:cubicBezTo>
                    <a:pt x="227" y="507"/>
                    <a:pt x="251" y="495"/>
                    <a:pt x="299" y="472"/>
                  </a:cubicBezTo>
                  <a:cubicBezTo>
                    <a:pt x="370" y="388"/>
                    <a:pt x="430" y="317"/>
                    <a:pt x="489" y="245"/>
                  </a:cubicBezTo>
                  <a:cubicBezTo>
                    <a:pt x="525" y="186"/>
                    <a:pt x="513" y="79"/>
                    <a:pt x="442" y="31"/>
                  </a:cubicBezTo>
                  <a:cubicBezTo>
                    <a:pt x="411" y="10"/>
                    <a:pt x="378" y="1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3033063" y="2611087"/>
              <a:ext cx="12159" cy="18971"/>
            </a:xfrm>
            <a:custGeom>
              <a:rect b="b" l="l" r="r" t="t"/>
              <a:pathLst>
                <a:path extrusionOk="0" h="596" w="382">
                  <a:moveTo>
                    <a:pt x="203" y="0"/>
                  </a:moveTo>
                  <a:cubicBezTo>
                    <a:pt x="108" y="0"/>
                    <a:pt x="36" y="72"/>
                    <a:pt x="36" y="167"/>
                  </a:cubicBezTo>
                  <a:cubicBezTo>
                    <a:pt x="36" y="238"/>
                    <a:pt x="36" y="334"/>
                    <a:pt x="24" y="405"/>
                  </a:cubicBezTo>
                  <a:cubicBezTo>
                    <a:pt x="1" y="488"/>
                    <a:pt x="60" y="584"/>
                    <a:pt x="155" y="596"/>
                  </a:cubicBezTo>
                  <a:lnTo>
                    <a:pt x="179" y="596"/>
                  </a:lnTo>
                  <a:cubicBezTo>
                    <a:pt x="263" y="596"/>
                    <a:pt x="334" y="536"/>
                    <a:pt x="346" y="465"/>
                  </a:cubicBezTo>
                  <a:cubicBezTo>
                    <a:pt x="370" y="369"/>
                    <a:pt x="382" y="274"/>
                    <a:pt x="382" y="167"/>
                  </a:cubicBezTo>
                  <a:cubicBezTo>
                    <a:pt x="346" y="72"/>
                    <a:pt x="286" y="0"/>
                    <a:pt x="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3024342" y="2583363"/>
              <a:ext cx="15947" cy="17888"/>
            </a:xfrm>
            <a:custGeom>
              <a:rect b="b" l="l" r="r" t="t"/>
              <a:pathLst>
                <a:path extrusionOk="0" h="562" w="501">
                  <a:moveTo>
                    <a:pt x="187" y="1"/>
                  </a:moveTo>
                  <a:cubicBezTo>
                    <a:pt x="154" y="1"/>
                    <a:pt x="119" y="13"/>
                    <a:pt x="84" y="38"/>
                  </a:cubicBezTo>
                  <a:cubicBezTo>
                    <a:pt x="13" y="97"/>
                    <a:pt x="1" y="193"/>
                    <a:pt x="60" y="264"/>
                  </a:cubicBezTo>
                  <a:cubicBezTo>
                    <a:pt x="96" y="324"/>
                    <a:pt x="144" y="395"/>
                    <a:pt x="179" y="466"/>
                  </a:cubicBezTo>
                  <a:cubicBezTo>
                    <a:pt x="203" y="526"/>
                    <a:pt x="263" y="562"/>
                    <a:pt x="322" y="562"/>
                  </a:cubicBezTo>
                  <a:cubicBezTo>
                    <a:pt x="358" y="562"/>
                    <a:pt x="370" y="562"/>
                    <a:pt x="394" y="550"/>
                  </a:cubicBezTo>
                  <a:cubicBezTo>
                    <a:pt x="477" y="502"/>
                    <a:pt x="501" y="407"/>
                    <a:pt x="465" y="324"/>
                  </a:cubicBezTo>
                  <a:cubicBezTo>
                    <a:pt x="417" y="228"/>
                    <a:pt x="370" y="145"/>
                    <a:pt x="310" y="74"/>
                  </a:cubicBezTo>
                  <a:cubicBezTo>
                    <a:pt x="276" y="25"/>
                    <a:pt x="233" y="1"/>
                    <a:pt x="1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2992894" y="2655808"/>
              <a:ext cx="19735" cy="12159"/>
            </a:xfrm>
            <a:custGeom>
              <a:rect b="b" l="l" r="r" t="t"/>
              <a:pathLst>
                <a:path extrusionOk="0" h="382" w="620">
                  <a:moveTo>
                    <a:pt x="437" y="0"/>
                  </a:moveTo>
                  <a:cubicBezTo>
                    <a:pt x="419" y="0"/>
                    <a:pt x="400" y="4"/>
                    <a:pt x="382" y="12"/>
                  </a:cubicBezTo>
                  <a:cubicBezTo>
                    <a:pt x="298" y="36"/>
                    <a:pt x="227" y="60"/>
                    <a:pt x="155" y="72"/>
                  </a:cubicBezTo>
                  <a:cubicBezTo>
                    <a:pt x="60" y="84"/>
                    <a:pt x="1" y="155"/>
                    <a:pt x="24" y="250"/>
                  </a:cubicBezTo>
                  <a:cubicBezTo>
                    <a:pt x="36" y="322"/>
                    <a:pt x="96" y="381"/>
                    <a:pt x="179" y="381"/>
                  </a:cubicBezTo>
                  <a:lnTo>
                    <a:pt x="203" y="381"/>
                  </a:lnTo>
                  <a:cubicBezTo>
                    <a:pt x="298" y="369"/>
                    <a:pt x="393" y="357"/>
                    <a:pt x="477" y="322"/>
                  </a:cubicBezTo>
                  <a:cubicBezTo>
                    <a:pt x="572" y="298"/>
                    <a:pt x="620" y="203"/>
                    <a:pt x="584" y="119"/>
                  </a:cubicBezTo>
                  <a:cubicBezTo>
                    <a:pt x="556" y="45"/>
                    <a:pt x="500" y="0"/>
                    <a:pt x="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000469" y="2566366"/>
              <a:ext cx="20117" cy="13655"/>
            </a:xfrm>
            <a:custGeom>
              <a:rect b="b" l="l" r="r" t="t"/>
              <a:pathLst>
                <a:path extrusionOk="0" h="429" w="632">
                  <a:moveTo>
                    <a:pt x="181" y="0"/>
                  </a:moveTo>
                  <a:cubicBezTo>
                    <a:pt x="116" y="0"/>
                    <a:pt x="55" y="43"/>
                    <a:pt x="36" y="107"/>
                  </a:cubicBezTo>
                  <a:cubicBezTo>
                    <a:pt x="1" y="203"/>
                    <a:pt x="48" y="286"/>
                    <a:pt x="144" y="322"/>
                  </a:cubicBezTo>
                  <a:lnTo>
                    <a:pt x="358" y="405"/>
                  </a:lnTo>
                  <a:cubicBezTo>
                    <a:pt x="394" y="429"/>
                    <a:pt x="405" y="429"/>
                    <a:pt x="441" y="429"/>
                  </a:cubicBezTo>
                  <a:cubicBezTo>
                    <a:pt x="501" y="429"/>
                    <a:pt x="560" y="393"/>
                    <a:pt x="584" y="334"/>
                  </a:cubicBezTo>
                  <a:cubicBezTo>
                    <a:pt x="632" y="274"/>
                    <a:pt x="596" y="167"/>
                    <a:pt x="513" y="131"/>
                  </a:cubicBezTo>
                  <a:cubicBezTo>
                    <a:pt x="417" y="84"/>
                    <a:pt x="334" y="36"/>
                    <a:pt x="239" y="12"/>
                  </a:cubicBezTo>
                  <a:cubicBezTo>
                    <a:pt x="220" y="4"/>
                    <a:pt x="200" y="0"/>
                    <a:pt x="1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2972045" y="2565188"/>
              <a:ext cx="18971" cy="12191"/>
            </a:xfrm>
            <a:custGeom>
              <a:rect b="b" l="l" r="r" t="t"/>
              <a:pathLst>
                <a:path extrusionOk="0" h="383" w="596">
                  <a:moveTo>
                    <a:pt x="441" y="0"/>
                  </a:moveTo>
                  <a:cubicBezTo>
                    <a:pt x="434" y="0"/>
                    <a:pt x="426" y="1"/>
                    <a:pt x="417" y="2"/>
                  </a:cubicBezTo>
                  <a:cubicBezTo>
                    <a:pt x="310" y="13"/>
                    <a:pt x="227" y="25"/>
                    <a:pt x="144" y="61"/>
                  </a:cubicBezTo>
                  <a:cubicBezTo>
                    <a:pt x="48" y="85"/>
                    <a:pt x="1" y="180"/>
                    <a:pt x="36" y="264"/>
                  </a:cubicBezTo>
                  <a:cubicBezTo>
                    <a:pt x="60" y="347"/>
                    <a:pt x="120" y="383"/>
                    <a:pt x="179" y="383"/>
                  </a:cubicBezTo>
                  <a:cubicBezTo>
                    <a:pt x="203" y="383"/>
                    <a:pt x="215" y="383"/>
                    <a:pt x="227" y="371"/>
                  </a:cubicBezTo>
                  <a:cubicBezTo>
                    <a:pt x="298" y="347"/>
                    <a:pt x="370" y="323"/>
                    <a:pt x="453" y="311"/>
                  </a:cubicBezTo>
                  <a:cubicBezTo>
                    <a:pt x="536" y="299"/>
                    <a:pt x="596" y="228"/>
                    <a:pt x="596" y="133"/>
                  </a:cubicBezTo>
                  <a:cubicBezTo>
                    <a:pt x="585" y="56"/>
                    <a:pt x="524" y="0"/>
                    <a:pt x="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2976597" y="2586451"/>
              <a:ext cx="32244" cy="61814"/>
            </a:xfrm>
            <a:custGeom>
              <a:rect b="b" l="l" r="r" t="t"/>
              <a:pathLst>
                <a:path extrusionOk="0" h="1942" w="1013">
                  <a:moveTo>
                    <a:pt x="501" y="0"/>
                  </a:moveTo>
                  <a:cubicBezTo>
                    <a:pt x="417" y="0"/>
                    <a:pt x="334" y="72"/>
                    <a:pt x="334" y="167"/>
                  </a:cubicBezTo>
                  <a:lnTo>
                    <a:pt x="334" y="310"/>
                  </a:lnTo>
                  <a:cubicBezTo>
                    <a:pt x="143" y="346"/>
                    <a:pt x="1" y="524"/>
                    <a:pt x="1" y="715"/>
                  </a:cubicBezTo>
                  <a:cubicBezTo>
                    <a:pt x="1" y="941"/>
                    <a:pt x="179" y="1131"/>
                    <a:pt x="417" y="1131"/>
                  </a:cubicBezTo>
                  <a:lnTo>
                    <a:pt x="608" y="1131"/>
                  </a:lnTo>
                  <a:cubicBezTo>
                    <a:pt x="655" y="1131"/>
                    <a:pt x="691" y="1179"/>
                    <a:pt x="691" y="1227"/>
                  </a:cubicBezTo>
                  <a:cubicBezTo>
                    <a:pt x="691" y="1262"/>
                    <a:pt x="655" y="1310"/>
                    <a:pt x="608" y="1310"/>
                  </a:cubicBezTo>
                  <a:lnTo>
                    <a:pt x="322" y="1310"/>
                  </a:lnTo>
                  <a:cubicBezTo>
                    <a:pt x="310" y="1239"/>
                    <a:pt x="251" y="1179"/>
                    <a:pt x="155" y="1179"/>
                  </a:cubicBezTo>
                  <a:cubicBezTo>
                    <a:pt x="72" y="1179"/>
                    <a:pt x="1" y="1250"/>
                    <a:pt x="1" y="1346"/>
                  </a:cubicBezTo>
                  <a:cubicBezTo>
                    <a:pt x="1" y="1501"/>
                    <a:pt x="132" y="1643"/>
                    <a:pt x="298" y="1643"/>
                  </a:cubicBezTo>
                  <a:lnTo>
                    <a:pt x="334" y="1643"/>
                  </a:lnTo>
                  <a:lnTo>
                    <a:pt x="334" y="1774"/>
                  </a:lnTo>
                  <a:cubicBezTo>
                    <a:pt x="334" y="1858"/>
                    <a:pt x="405" y="1941"/>
                    <a:pt x="501" y="1941"/>
                  </a:cubicBezTo>
                  <a:cubicBezTo>
                    <a:pt x="596" y="1941"/>
                    <a:pt x="667" y="1858"/>
                    <a:pt x="667" y="1774"/>
                  </a:cubicBezTo>
                  <a:lnTo>
                    <a:pt x="667" y="1620"/>
                  </a:lnTo>
                  <a:cubicBezTo>
                    <a:pt x="858" y="1596"/>
                    <a:pt x="1001" y="1417"/>
                    <a:pt x="1001" y="1227"/>
                  </a:cubicBezTo>
                  <a:cubicBezTo>
                    <a:pt x="1001" y="1000"/>
                    <a:pt x="834" y="810"/>
                    <a:pt x="596" y="810"/>
                  </a:cubicBezTo>
                  <a:lnTo>
                    <a:pt x="393" y="810"/>
                  </a:lnTo>
                  <a:cubicBezTo>
                    <a:pt x="358" y="810"/>
                    <a:pt x="310" y="762"/>
                    <a:pt x="310" y="715"/>
                  </a:cubicBezTo>
                  <a:cubicBezTo>
                    <a:pt x="310" y="667"/>
                    <a:pt x="358" y="631"/>
                    <a:pt x="393" y="631"/>
                  </a:cubicBezTo>
                  <a:lnTo>
                    <a:pt x="679" y="631"/>
                  </a:lnTo>
                  <a:cubicBezTo>
                    <a:pt x="691" y="703"/>
                    <a:pt x="751" y="762"/>
                    <a:pt x="846" y="762"/>
                  </a:cubicBezTo>
                  <a:cubicBezTo>
                    <a:pt x="929" y="762"/>
                    <a:pt x="1013" y="679"/>
                    <a:pt x="1013" y="596"/>
                  </a:cubicBezTo>
                  <a:cubicBezTo>
                    <a:pt x="1013" y="429"/>
                    <a:pt x="870" y="298"/>
                    <a:pt x="715" y="298"/>
                  </a:cubicBezTo>
                  <a:lnTo>
                    <a:pt x="667" y="298"/>
                  </a:lnTo>
                  <a:lnTo>
                    <a:pt x="667" y="167"/>
                  </a:lnTo>
                  <a:cubicBezTo>
                    <a:pt x="667" y="72"/>
                    <a:pt x="596" y="0"/>
                    <a:pt x="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7"/>
          <p:cNvSpPr/>
          <p:nvPr/>
        </p:nvSpPr>
        <p:spPr>
          <a:xfrm>
            <a:off x="8557200" y="4318500"/>
            <a:ext cx="586800" cy="82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/>
          <p:nvPr/>
        </p:nvSpPr>
        <p:spPr>
          <a:xfrm>
            <a:off x="0" y="2711688"/>
            <a:ext cx="9167700" cy="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36"/>
          <p:cNvSpPr txBox="1"/>
          <p:nvPr/>
        </p:nvSpPr>
        <p:spPr>
          <a:xfrm>
            <a:off x="2270925" y="3431886"/>
            <a:ext cx="2618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komoran을 이용하여 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형태소 분석&amp;품사 분리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3" name="Google Shape;413;p36"/>
          <p:cNvSpPr txBox="1"/>
          <p:nvPr/>
        </p:nvSpPr>
        <p:spPr>
          <a:xfrm>
            <a:off x="4585275" y="1842962"/>
            <a:ext cx="1905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단어 및 가장 많이 나온 40개 단어에 대해 WordCloud 생성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" name="Google Shape;414;p36"/>
          <p:cNvSpPr txBox="1"/>
          <p:nvPr/>
        </p:nvSpPr>
        <p:spPr>
          <a:xfrm>
            <a:off x="6514650" y="3838332"/>
            <a:ext cx="1905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점수계산 알고리즘 구상중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2657400" y="3166381"/>
            <a:ext cx="1902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Morpheme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Analysis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4586775" y="1228725"/>
            <a:ext cx="19020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WordCloud&amp;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Histogram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7" name="Google Shape;417;p36"/>
          <p:cNvSpPr txBox="1"/>
          <p:nvPr/>
        </p:nvSpPr>
        <p:spPr>
          <a:xfrm>
            <a:off x="6516150" y="3166381"/>
            <a:ext cx="1902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Score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Calculation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18" name="Google Shape;418;p36"/>
          <p:cNvGrpSpPr/>
          <p:nvPr/>
        </p:nvGrpSpPr>
        <p:grpSpPr>
          <a:xfrm flipH="1" rot="10800000">
            <a:off x="3467100" y="2607000"/>
            <a:ext cx="282600" cy="559381"/>
            <a:chOff x="1033425" y="2133044"/>
            <a:chExt cx="282600" cy="559381"/>
          </a:xfrm>
        </p:grpSpPr>
        <p:cxnSp>
          <p:nvCxnSpPr>
            <p:cNvPr id="419" name="Google Shape;419;p36"/>
            <p:cNvCxnSpPr>
              <a:stCxn id="415" idx="0"/>
              <a:endCxn id="420" idx="0"/>
            </p:cNvCxnSpPr>
            <p:nvPr/>
          </p:nvCxnSpPr>
          <p:spPr>
            <a:xfrm>
              <a:off x="1174725" y="2133044"/>
              <a:ext cx="0" cy="276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0" name="Google Shape;420;p36"/>
            <p:cNvSpPr/>
            <p:nvPr/>
          </p:nvSpPr>
          <p:spPr>
            <a:xfrm>
              <a:off x="1033425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6"/>
          <p:cNvGrpSpPr/>
          <p:nvPr/>
        </p:nvGrpSpPr>
        <p:grpSpPr>
          <a:xfrm>
            <a:off x="5396475" y="2351762"/>
            <a:ext cx="282600" cy="521638"/>
            <a:chOff x="1033425" y="2170787"/>
            <a:chExt cx="282600" cy="521638"/>
          </a:xfrm>
        </p:grpSpPr>
        <p:cxnSp>
          <p:nvCxnSpPr>
            <p:cNvPr id="422" name="Google Shape;422;p36"/>
            <p:cNvCxnSpPr>
              <a:stCxn id="413" idx="2"/>
              <a:endCxn id="423" idx="0"/>
            </p:cNvCxnSpPr>
            <p:nvPr/>
          </p:nvCxnSpPr>
          <p:spPr>
            <a:xfrm>
              <a:off x="1174725" y="2170787"/>
              <a:ext cx="0" cy="239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" name="Google Shape;423;p36"/>
            <p:cNvSpPr/>
            <p:nvPr/>
          </p:nvSpPr>
          <p:spPr>
            <a:xfrm>
              <a:off x="1033425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36"/>
          <p:cNvGrpSpPr/>
          <p:nvPr/>
        </p:nvGrpSpPr>
        <p:grpSpPr>
          <a:xfrm flipH="1" rot="10800000">
            <a:off x="7325850" y="2607000"/>
            <a:ext cx="282600" cy="559381"/>
            <a:chOff x="1033425" y="2133044"/>
            <a:chExt cx="282600" cy="559381"/>
          </a:xfrm>
        </p:grpSpPr>
        <p:cxnSp>
          <p:nvCxnSpPr>
            <p:cNvPr id="425" name="Google Shape;425;p36"/>
            <p:cNvCxnSpPr>
              <a:stCxn id="417" idx="0"/>
              <a:endCxn id="426" idx="0"/>
            </p:cNvCxnSpPr>
            <p:nvPr/>
          </p:nvCxnSpPr>
          <p:spPr>
            <a:xfrm>
              <a:off x="1174725" y="2133044"/>
              <a:ext cx="0" cy="276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6" name="Google Shape;426;p36"/>
            <p:cNvSpPr/>
            <p:nvPr/>
          </p:nvSpPr>
          <p:spPr>
            <a:xfrm>
              <a:off x="1033425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36"/>
          <p:cNvSpPr txBox="1"/>
          <p:nvPr/>
        </p:nvSpPr>
        <p:spPr>
          <a:xfrm>
            <a:off x="713225" y="1902387"/>
            <a:ext cx="1905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분석 및 점수계산에 큰 의미가 없는 불용어 제거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714725" y="1486050"/>
            <a:ext cx="19020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Stopwords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Removal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29" name="Google Shape;429;p36"/>
          <p:cNvSpPr txBox="1"/>
          <p:nvPr>
            <p:ph type="title"/>
          </p:nvPr>
        </p:nvSpPr>
        <p:spPr>
          <a:xfrm>
            <a:off x="713225" y="310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TIMELINE</a:t>
            </a:r>
            <a:endParaRPr/>
          </a:p>
        </p:txBody>
      </p:sp>
      <p:sp>
        <p:nvSpPr>
          <p:cNvPr id="430" name="Google Shape;430;p36"/>
          <p:cNvSpPr txBox="1"/>
          <p:nvPr/>
        </p:nvSpPr>
        <p:spPr>
          <a:xfrm>
            <a:off x="76200" y="41156"/>
            <a:ext cx="1042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DATA 처리과정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31" name="Google Shape;431;p36"/>
          <p:cNvGrpSpPr/>
          <p:nvPr/>
        </p:nvGrpSpPr>
        <p:grpSpPr>
          <a:xfrm>
            <a:off x="1524425" y="2396100"/>
            <a:ext cx="282600" cy="521700"/>
            <a:chOff x="1033425" y="2170725"/>
            <a:chExt cx="282600" cy="521700"/>
          </a:xfrm>
        </p:grpSpPr>
        <p:cxnSp>
          <p:nvCxnSpPr>
            <p:cNvPr id="432" name="Google Shape;432;p36"/>
            <p:cNvCxnSpPr>
              <a:endCxn id="433" idx="0"/>
            </p:cNvCxnSpPr>
            <p:nvPr/>
          </p:nvCxnSpPr>
          <p:spPr>
            <a:xfrm>
              <a:off x="1174725" y="2170725"/>
              <a:ext cx="0" cy="239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3" name="Google Shape;433;p36"/>
            <p:cNvSpPr/>
            <p:nvPr/>
          </p:nvSpPr>
          <p:spPr>
            <a:xfrm>
              <a:off x="1033425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50" y="1396963"/>
            <a:ext cx="2320275" cy="234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88" y="1625587"/>
            <a:ext cx="2320276" cy="194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429" y="660900"/>
            <a:ext cx="366776" cy="35728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7"/>
          <p:cNvSpPr txBox="1"/>
          <p:nvPr>
            <p:ph idx="2" type="subTitle"/>
          </p:nvPr>
        </p:nvSpPr>
        <p:spPr>
          <a:xfrm>
            <a:off x="359176" y="3667723"/>
            <a:ext cx="20856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google-play-scraper</a:t>
            </a: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를 이용한 crawling code 일부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3" name="Google Shape;443;p37"/>
          <p:cNvSpPr txBox="1"/>
          <p:nvPr>
            <p:ph idx="2" type="subTitle"/>
          </p:nvPr>
        </p:nvSpPr>
        <p:spPr>
          <a:xfrm>
            <a:off x="3419375" y="3747213"/>
            <a:ext cx="22740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전체 기간에 대해 각 모바일뱅킹 앱의 모든 리뷰를 csv 파일형태로 수집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4" name="Google Shape;444;p37"/>
          <p:cNvPicPr preferRelativeResize="0"/>
          <p:nvPr/>
        </p:nvPicPr>
        <p:blipFill rotWithShape="1">
          <a:blip r:embed="rId6">
            <a:alphaModFix/>
          </a:blip>
          <a:srcRect b="0" l="0" r="0" t="13718"/>
          <a:stretch/>
        </p:blipFill>
        <p:spPr>
          <a:xfrm>
            <a:off x="6493625" y="1059369"/>
            <a:ext cx="2383372" cy="90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3625" y="3850461"/>
            <a:ext cx="2408176" cy="231606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7"/>
          <p:cNvSpPr txBox="1"/>
          <p:nvPr>
            <p:ph idx="2" type="subTitle"/>
          </p:nvPr>
        </p:nvSpPr>
        <p:spPr>
          <a:xfrm>
            <a:off x="6630951" y="3997998"/>
            <a:ext cx="20856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Csv 파일 -&gt; 스프레드 시트 2021년도 리뷰를 별점 별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시트로 구분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6840512" y="681324"/>
            <a:ext cx="13842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2021_sent_token</a:t>
            </a:r>
            <a:endParaRPr sz="9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48" name="Google Shape;448;p37"/>
          <p:cNvSpPr txBox="1"/>
          <p:nvPr/>
        </p:nvSpPr>
        <p:spPr>
          <a:xfrm>
            <a:off x="6667428" y="2179776"/>
            <a:ext cx="17979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2021_morph_token</a:t>
            </a:r>
            <a:endParaRPr sz="9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8">
            <a:alphaModFix/>
          </a:blip>
          <a:srcRect b="0" l="0" r="22015" t="0"/>
          <a:stretch/>
        </p:blipFill>
        <p:spPr>
          <a:xfrm>
            <a:off x="6493625" y="2622633"/>
            <a:ext cx="2383372" cy="87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429" y="2202650"/>
            <a:ext cx="366776" cy="3572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37"/>
          <p:cNvGrpSpPr/>
          <p:nvPr/>
        </p:nvGrpSpPr>
        <p:grpSpPr>
          <a:xfrm>
            <a:off x="2702406" y="2417189"/>
            <a:ext cx="497677" cy="309126"/>
            <a:chOff x="4923925" y="1877500"/>
            <a:chExt cx="59525" cy="36975"/>
          </a:xfrm>
        </p:grpSpPr>
        <p:sp>
          <p:nvSpPr>
            <p:cNvPr id="452" name="Google Shape;452;p37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37"/>
          <p:cNvGrpSpPr/>
          <p:nvPr/>
        </p:nvGrpSpPr>
        <p:grpSpPr>
          <a:xfrm>
            <a:off x="5866394" y="2417176"/>
            <a:ext cx="497677" cy="309126"/>
            <a:chOff x="4923925" y="1877500"/>
            <a:chExt cx="59525" cy="36975"/>
          </a:xfrm>
        </p:grpSpPr>
        <p:sp>
          <p:nvSpPr>
            <p:cNvPr id="455" name="Google Shape;455;p37"/>
            <p:cNvSpPr/>
            <p:nvPr/>
          </p:nvSpPr>
          <p:spPr>
            <a:xfrm>
              <a:off x="492392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4954575" y="1877500"/>
              <a:ext cx="28875" cy="36975"/>
            </a:xfrm>
            <a:custGeom>
              <a:rect b="b" l="l" r="r" t="t"/>
              <a:pathLst>
                <a:path extrusionOk="0"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7"/>
          <p:cNvSpPr txBox="1"/>
          <p:nvPr/>
        </p:nvSpPr>
        <p:spPr>
          <a:xfrm>
            <a:off x="7204213" y="1894850"/>
            <a:ext cx="164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NLTK -&gt; 문장별 분리</a:t>
            </a:r>
            <a:endParaRPr sz="8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6950813" y="3440625"/>
            <a:ext cx="164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Komoran</a:t>
            </a:r>
            <a:r>
              <a:rPr lang="en" sz="800">
                <a:solidFill>
                  <a:schemeClr val="dk2"/>
                </a:solidFill>
              </a:rPr>
              <a:t> -&gt; 형태</a:t>
            </a:r>
            <a:r>
              <a:rPr lang="en" sz="800">
                <a:solidFill>
                  <a:schemeClr val="dk2"/>
                </a:solidFill>
              </a:rPr>
              <a:t>소/품사</a:t>
            </a:r>
            <a:r>
              <a:rPr lang="en" sz="800">
                <a:solidFill>
                  <a:schemeClr val="dk2"/>
                </a:solidFill>
              </a:rPr>
              <a:t> 분리</a:t>
            </a:r>
            <a:endParaRPr sz="8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59" name="Google Shape;459;p37"/>
          <p:cNvSpPr txBox="1"/>
          <p:nvPr>
            <p:ph type="title"/>
          </p:nvPr>
        </p:nvSpPr>
        <p:spPr>
          <a:xfrm>
            <a:off x="713225" y="2347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&amp; OUTPUTS</a:t>
            </a:r>
            <a:endParaRPr/>
          </a:p>
        </p:txBody>
      </p:sp>
      <p:sp>
        <p:nvSpPr>
          <p:cNvPr id="460" name="Google Shape;460;p37"/>
          <p:cNvSpPr txBox="1"/>
          <p:nvPr/>
        </p:nvSpPr>
        <p:spPr>
          <a:xfrm>
            <a:off x="76200" y="41156"/>
            <a:ext cx="1042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DATA 수집내용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"/>
          <p:cNvSpPr txBox="1"/>
          <p:nvPr>
            <p:ph type="title"/>
          </p:nvPr>
        </p:nvSpPr>
        <p:spPr>
          <a:xfrm>
            <a:off x="713225" y="227225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66" name="Google Shape;466;p3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67" name="Google Shape;467;p38"/>
          <p:cNvGraphicFramePr/>
          <p:nvPr/>
        </p:nvGraphicFramePr>
        <p:xfrm>
          <a:off x="405300" y="8408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645350"/>
                <a:gridCol w="616700"/>
                <a:gridCol w="523050"/>
                <a:gridCol w="523050"/>
                <a:gridCol w="523050"/>
                <a:gridCol w="523050"/>
                <a:gridCol w="523050"/>
              </a:tblGrid>
              <a:tr h="274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2021년도 리뷰 개수</a:t>
                      </a:r>
                      <a:r>
                        <a:rPr b="1" lang="en" sz="7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(2021.01.01~2021.09.30)</a:t>
                      </a:r>
                      <a:endParaRPr b="1" sz="7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은행</a:t>
                      </a:r>
                      <a:endParaRPr b="1" sz="800">
                        <a:solidFill>
                          <a:schemeClr val="l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2"/>
                          </a:solidFill>
                        </a:rPr>
                        <a:t>★</a:t>
                      </a:r>
                      <a:endParaRPr sz="600">
                        <a:solidFill>
                          <a:schemeClr val="l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2"/>
                          </a:solidFill>
                        </a:rPr>
                        <a:t>★★</a:t>
                      </a:r>
                      <a:endParaRPr sz="600">
                        <a:solidFill>
                          <a:schemeClr val="l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2"/>
                          </a:solidFill>
                        </a:rPr>
                        <a:t>★★★</a:t>
                      </a:r>
                      <a:endParaRPr sz="600">
                        <a:solidFill>
                          <a:schemeClr val="lt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2"/>
                          </a:solidFill>
                        </a:rPr>
                        <a:t>★★★★</a:t>
                      </a:r>
                      <a:endParaRPr sz="5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lt2"/>
                          </a:solidFill>
                        </a:rPr>
                        <a:t>★★★★★</a:t>
                      </a:r>
                      <a:endParaRPr sz="5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2"/>
                          </a:solidFill>
                        </a:rPr>
                        <a:t>전체</a:t>
                      </a:r>
                      <a:endParaRPr b="1" sz="800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수협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45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농협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1,072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101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253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1,090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5,932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8,448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국민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2,257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203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581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2,808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19,882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25,731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우리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1,154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127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129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121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577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2,108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SC제일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366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15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199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637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한국씨티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413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43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212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737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하나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790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92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110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169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992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2,153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신한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2,540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158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145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296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3,217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케이뱅크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1,999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121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167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74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307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2,668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카카오뱅크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1,481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64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85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143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1,083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2,856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토스뱅크</a:t>
                      </a:r>
                      <a:endParaRPr b="1"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1,709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354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563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855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4,032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Manjari"/>
                          <a:ea typeface="Manjari"/>
                          <a:cs typeface="Manjari"/>
                          <a:sym typeface="Manjari"/>
                        </a:rPr>
                        <a:t>7,513</a:t>
                      </a:r>
                      <a:endParaRPr sz="800">
                        <a:solidFill>
                          <a:schemeClr val="dk2"/>
                        </a:solidFill>
                        <a:latin typeface="Manjari"/>
                        <a:ea typeface="Manjari"/>
                        <a:cs typeface="Manjari"/>
                        <a:sym typeface="Manja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68" name="Google Shape;468;p38"/>
          <p:cNvCxnSpPr/>
          <p:nvPr/>
        </p:nvCxnSpPr>
        <p:spPr>
          <a:xfrm>
            <a:off x="4572000" y="1253356"/>
            <a:ext cx="0" cy="316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9" name="Google Shape;4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325" y="1562268"/>
            <a:ext cx="4199825" cy="251563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 txBox="1"/>
          <p:nvPr/>
        </p:nvSpPr>
        <p:spPr>
          <a:xfrm>
            <a:off x="76200" y="41156"/>
            <a:ext cx="1042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DATA 수집내용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39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SCORING</a:t>
            </a:r>
            <a:endParaRPr sz="2200"/>
          </a:p>
        </p:txBody>
      </p:sp>
      <p:sp>
        <p:nvSpPr>
          <p:cNvPr id="477" name="Google Shape;477;p39"/>
          <p:cNvSpPr txBox="1"/>
          <p:nvPr>
            <p:ph idx="2" type="subTitle"/>
          </p:nvPr>
        </p:nvSpPr>
        <p:spPr>
          <a:xfrm>
            <a:off x="2888774" y="3197650"/>
            <a:ext cx="33663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씨티은행 리뷰 데이터의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명사/문장 점수 매기기 예시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8" name="Google Shape;478;p39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03</a:t>
            </a:r>
            <a:endParaRPr sz="10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16" y="197351"/>
            <a:ext cx="1106443" cy="1106448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0"/>
          <p:cNvSpPr/>
          <p:nvPr/>
        </p:nvSpPr>
        <p:spPr>
          <a:xfrm>
            <a:off x="1082319" y="1424100"/>
            <a:ext cx="1087800" cy="1087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956" y="0"/>
            <a:ext cx="318203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0"/>
          <p:cNvSpPr txBox="1"/>
          <p:nvPr/>
        </p:nvSpPr>
        <p:spPr>
          <a:xfrm>
            <a:off x="1167825" y="460125"/>
            <a:ext cx="4434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Nanum Gothic"/>
                <a:ea typeface="Nanum Gothic"/>
                <a:cs typeface="Nanum Gothic"/>
                <a:sym typeface="Nanum Gothic"/>
              </a:rPr>
              <a:t>한국씨티은행의 씨티모바일 앱</a:t>
            </a:r>
            <a:endParaRPr b="1" sz="2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1340103" y="1570300"/>
            <a:ext cx="572236" cy="572288"/>
          </a:xfrm>
          <a:custGeom>
            <a:rect b="b" l="l" r="r" t="t"/>
            <a:pathLst>
              <a:path extrusionOk="0" h="11134" w="11133">
                <a:moveTo>
                  <a:pt x="2876" y="2961"/>
                </a:moveTo>
                <a:cubicBezTo>
                  <a:pt x="2929" y="2961"/>
                  <a:pt x="2983" y="2967"/>
                  <a:pt x="3036" y="2977"/>
                </a:cubicBezTo>
                <a:cubicBezTo>
                  <a:pt x="3358" y="3037"/>
                  <a:pt x="3584" y="3287"/>
                  <a:pt x="3656" y="3596"/>
                </a:cubicBezTo>
                <a:cubicBezTo>
                  <a:pt x="3703" y="3882"/>
                  <a:pt x="3608" y="4180"/>
                  <a:pt x="3382" y="4358"/>
                </a:cubicBezTo>
                <a:cubicBezTo>
                  <a:pt x="3239" y="4489"/>
                  <a:pt x="3144" y="4680"/>
                  <a:pt x="3144" y="4882"/>
                </a:cubicBezTo>
                <a:lnTo>
                  <a:pt x="3144" y="5239"/>
                </a:lnTo>
                <a:cubicBezTo>
                  <a:pt x="3144" y="5525"/>
                  <a:pt x="3370" y="5740"/>
                  <a:pt x="3644" y="5740"/>
                </a:cubicBezTo>
                <a:lnTo>
                  <a:pt x="5406" y="5740"/>
                </a:lnTo>
                <a:lnTo>
                  <a:pt x="5406" y="7502"/>
                </a:lnTo>
                <a:cubicBezTo>
                  <a:pt x="5406" y="7609"/>
                  <a:pt x="5311" y="7680"/>
                  <a:pt x="5227" y="7680"/>
                </a:cubicBezTo>
                <a:lnTo>
                  <a:pt x="4870" y="7680"/>
                </a:lnTo>
                <a:cubicBezTo>
                  <a:pt x="4763" y="7680"/>
                  <a:pt x="4668" y="7633"/>
                  <a:pt x="4596" y="7561"/>
                </a:cubicBezTo>
                <a:cubicBezTo>
                  <a:pt x="4386" y="7313"/>
                  <a:pt x="4084" y="7164"/>
                  <a:pt x="3770" y="7164"/>
                </a:cubicBezTo>
                <a:cubicBezTo>
                  <a:pt x="3693" y="7164"/>
                  <a:pt x="3614" y="7173"/>
                  <a:pt x="3537" y="7192"/>
                </a:cubicBezTo>
                <a:cubicBezTo>
                  <a:pt x="3096" y="7264"/>
                  <a:pt x="2739" y="7621"/>
                  <a:pt x="2655" y="8049"/>
                </a:cubicBezTo>
                <a:cubicBezTo>
                  <a:pt x="2584" y="8395"/>
                  <a:pt x="2667" y="8740"/>
                  <a:pt x="2882" y="9002"/>
                </a:cubicBezTo>
                <a:cubicBezTo>
                  <a:pt x="3084" y="9276"/>
                  <a:pt x="3417" y="9419"/>
                  <a:pt x="3739" y="9419"/>
                </a:cubicBezTo>
                <a:cubicBezTo>
                  <a:pt x="4084" y="9419"/>
                  <a:pt x="4394" y="9276"/>
                  <a:pt x="4608" y="9014"/>
                </a:cubicBezTo>
                <a:cubicBezTo>
                  <a:pt x="4668" y="8942"/>
                  <a:pt x="4763" y="8895"/>
                  <a:pt x="4870" y="8895"/>
                </a:cubicBezTo>
                <a:lnTo>
                  <a:pt x="5215" y="8895"/>
                </a:lnTo>
                <a:cubicBezTo>
                  <a:pt x="5322" y="8895"/>
                  <a:pt x="5394" y="8990"/>
                  <a:pt x="5394" y="9073"/>
                </a:cubicBezTo>
                <a:lnTo>
                  <a:pt x="5394" y="10812"/>
                </a:lnTo>
                <a:lnTo>
                  <a:pt x="870" y="10812"/>
                </a:lnTo>
                <a:cubicBezTo>
                  <a:pt x="572" y="10812"/>
                  <a:pt x="334" y="10573"/>
                  <a:pt x="334" y="10276"/>
                </a:cubicBezTo>
                <a:lnTo>
                  <a:pt x="334" y="5728"/>
                </a:lnTo>
                <a:lnTo>
                  <a:pt x="2084" y="5728"/>
                </a:lnTo>
                <a:cubicBezTo>
                  <a:pt x="2370" y="5728"/>
                  <a:pt x="2596" y="5513"/>
                  <a:pt x="2596" y="5228"/>
                </a:cubicBezTo>
                <a:lnTo>
                  <a:pt x="2596" y="4882"/>
                </a:lnTo>
                <a:cubicBezTo>
                  <a:pt x="2596" y="4680"/>
                  <a:pt x="2501" y="4477"/>
                  <a:pt x="2358" y="4358"/>
                </a:cubicBezTo>
                <a:cubicBezTo>
                  <a:pt x="2179" y="4216"/>
                  <a:pt x="2072" y="3989"/>
                  <a:pt x="2072" y="3751"/>
                </a:cubicBezTo>
                <a:cubicBezTo>
                  <a:pt x="2072" y="3513"/>
                  <a:pt x="2179" y="3287"/>
                  <a:pt x="2370" y="3144"/>
                </a:cubicBezTo>
                <a:cubicBezTo>
                  <a:pt x="2517" y="3024"/>
                  <a:pt x="2694" y="2961"/>
                  <a:pt x="2876" y="2961"/>
                </a:cubicBezTo>
                <a:close/>
                <a:moveTo>
                  <a:pt x="10287" y="334"/>
                </a:moveTo>
                <a:cubicBezTo>
                  <a:pt x="10585" y="334"/>
                  <a:pt x="10823" y="572"/>
                  <a:pt x="10823" y="870"/>
                </a:cubicBezTo>
                <a:lnTo>
                  <a:pt x="10823" y="5406"/>
                </a:lnTo>
                <a:lnTo>
                  <a:pt x="10633" y="5406"/>
                </a:lnTo>
                <a:cubicBezTo>
                  <a:pt x="10537" y="5406"/>
                  <a:pt x="10466" y="5478"/>
                  <a:pt x="10466" y="5573"/>
                </a:cubicBezTo>
                <a:cubicBezTo>
                  <a:pt x="10466" y="5656"/>
                  <a:pt x="10537" y="5728"/>
                  <a:pt x="10633" y="5728"/>
                </a:cubicBezTo>
                <a:lnTo>
                  <a:pt x="10811" y="5728"/>
                </a:lnTo>
                <a:lnTo>
                  <a:pt x="10811" y="10276"/>
                </a:lnTo>
                <a:cubicBezTo>
                  <a:pt x="10811" y="10573"/>
                  <a:pt x="10573" y="10812"/>
                  <a:pt x="10275" y="10812"/>
                </a:cubicBezTo>
                <a:lnTo>
                  <a:pt x="5739" y="10812"/>
                </a:lnTo>
                <a:lnTo>
                  <a:pt x="5739" y="9049"/>
                </a:lnTo>
                <a:cubicBezTo>
                  <a:pt x="5739" y="8764"/>
                  <a:pt x="5513" y="8549"/>
                  <a:pt x="5227" y="8549"/>
                </a:cubicBezTo>
                <a:lnTo>
                  <a:pt x="4882" y="8549"/>
                </a:lnTo>
                <a:cubicBezTo>
                  <a:pt x="4680" y="8549"/>
                  <a:pt x="4489" y="8633"/>
                  <a:pt x="4370" y="8788"/>
                </a:cubicBezTo>
                <a:cubicBezTo>
                  <a:pt x="4215" y="8966"/>
                  <a:pt x="3989" y="9061"/>
                  <a:pt x="3751" y="9061"/>
                </a:cubicBezTo>
                <a:cubicBezTo>
                  <a:pt x="3513" y="9061"/>
                  <a:pt x="3287" y="8966"/>
                  <a:pt x="3144" y="8764"/>
                </a:cubicBezTo>
                <a:cubicBezTo>
                  <a:pt x="2989" y="8573"/>
                  <a:pt x="2941" y="8335"/>
                  <a:pt x="2977" y="8097"/>
                </a:cubicBezTo>
                <a:cubicBezTo>
                  <a:pt x="3036" y="7787"/>
                  <a:pt x="3287" y="7549"/>
                  <a:pt x="3608" y="7490"/>
                </a:cubicBezTo>
                <a:cubicBezTo>
                  <a:pt x="3659" y="7479"/>
                  <a:pt x="3710" y="7473"/>
                  <a:pt x="3761" y="7473"/>
                </a:cubicBezTo>
                <a:cubicBezTo>
                  <a:pt x="3988" y="7473"/>
                  <a:pt x="4212" y="7577"/>
                  <a:pt x="4358" y="7752"/>
                </a:cubicBezTo>
                <a:cubicBezTo>
                  <a:pt x="4501" y="7906"/>
                  <a:pt x="4680" y="7990"/>
                  <a:pt x="4882" y="7990"/>
                </a:cubicBezTo>
                <a:lnTo>
                  <a:pt x="5239" y="7990"/>
                </a:lnTo>
                <a:cubicBezTo>
                  <a:pt x="5525" y="7990"/>
                  <a:pt x="5751" y="7775"/>
                  <a:pt x="5751" y="7490"/>
                </a:cubicBezTo>
                <a:lnTo>
                  <a:pt x="5751" y="5728"/>
                </a:lnTo>
                <a:lnTo>
                  <a:pt x="7501" y="5728"/>
                </a:lnTo>
                <a:cubicBezTo>
                  <a:pt x="7608" y="5728"/>
                  <a:pt x="7680" y="5823"/>
                  <a:pt x="7680" y="5906"/>
                </a:cubicBezTo>
                <a:lnTo>
                  <a:pt x="7680" y="6263"/>
                </a:lnTo>
                <a:cubicBezTo>
                  <a:pt x="7680" y="6371"/>
                  <a:pt x="7632" y="6478"/>
                  <a:pt x="7561" y="6537"/>
                </a:cubicBezTo>
                <a:cubicBezTo>
                  <a:pt x="7251" y="6799"/>
                  <a:pt x="7097" y="7204"/>
                  <a:pt x="7192" y="7609"/>
                </a:cubicBezTo>
                <a:cubicBezTo>
                  <a:pt x="7263" y="8037"/>
                  <a:pt x="7620" y="8395"/>
                  <a:pt x="8049" y="8490"/>
                </a:cubicBezTo>
                <a:cubicBezTo>
                  <a:pt x="8132" y="8502"/>
                  <a:pt x="8216" y="8514"/>
                  <a:pt x="8287" y="8514"/>
                </a:cubicBezTo>
                <a:cubicBezTo>
                  <a:pt x="8549" y="8514"/>
                  <a:pt x="8799" y="8418"/>
                  <a:pt x="9002" y="8264"/>
                </a:cubicBezTo>
                <a:cubicBezTo>
                  <a:pt x="9275" y="8049"/>
                  <a:pt x="9418" y="7728"/>
                  <a:pt x="9418" y="7394"/>
                </a:cubicBezTo>
                <a:cubicBezTo>
                  <a:pt x="9418" y="7061"/>
                  <a:pt x="9275" y="6740"/>
                  <a:pt x="9025" y="6537"/>
                </a:cubicBezTo>
                <a:cubicBezTo>
                  <a:pt x="8942" y="6478"/>
                  <a:pt x="8906" y="6371"/>
                  <a:pt x="8906" y="6263"/>
                </a:cubicBezTo>
                <a:lnTo>
                  <a:pt x="8906" y="5930"/>
                </a:lnTo>
                <a:cubicBezTo>
                  <a:pt x="8906" y="5823"/>
                  <a:pt x="8990" y="5751"/>
                  <a:pt x="9085" y="5751"/>
                </a:cubicBezTo>
                <a:lnTo>
                  <a:pt x="9954" y="5751"/>
                </a:lnTo>
                <a:cubicBezTo>
                  <a:pt x="10049" y="5751"/>
                  <a:pt x="10121" y="5668"/>
                  <a:pt x="10121" y="5585"/>
                </a:cubicBezTo>
                <a:cubicBezTo>
                  <a:pt x="10121" y="5489"/>
                  <a:pt x="10049" y="5418"/>
                  <a:pt x="9954" y="5418"/>
                </a:cubicBezTo>
                <a:lnTo>
                  <a:pt x="9085" y="5418"/>
                </a:lnTo>
                <a:cubicBezTo>
                  <a:pt x="8799" y="5418"/>
                  <a:pt x="8573" y="5644"/>
                  <a:pt x="8573" y="5918"/>
                </a:cubicBezTo>
                <a:lnTo>
                  <a:pt x="8573" y="6263"/>
                </a:lnTo>
                <a:cubicBezTo>
                  <a:pt x="8573" y="6478"/>
                  <a:pt x="8668" y="6668"/>
                  <a:pt x="8811" y="6787"/>
                </a:cubicBezTo>
                <a:cubicBezTo>
                  <a:pt x="8990" y="6930"/>
                  <a:pt x="9097" y="7156"/>
                  <a:pt x="9097" y="7394"/>
                </a:cubicBezTo>
                <a:cubicBezTo>
                  <a:pt x="9097" y="7633"/>
                  <a:pt x="8990" y="7859"/>
                  <a:pt x="8799" y="8014"/>
                </a:cubicBezTo>
                <a:cubicBezTo>
                  <a:pt x="8652" y="8124"/>
                  <a:pt x="8477" y="8185"/>
                  <a:pt x="8295" y="8185"/>
                </a:cubicBezTo>
                <a:cubicBezTo>
                  <a:pt x="8241" y="8185"/>
                  <a:pt x="8187" y="8179"/>
                  <a:pt x="8132" y="8168"/>
                </a:cubicBezTo>
                <a:cubicBezTo>
                  <a:pt x="7811" y="8109"/>
                  <a:pt x="7573" y="7859"/>
                  <a:pt x="7513" y="7549"/>
                </a:cubicBezTo>
                <a:cubicBezTo>
                  <a:pt x="7454" y="7264"/>
                  <a:pt x="7561" y="6966"/>
                  <a:pt x="7787" y="6787"/>
                </a:cubicBezTo>
                <a:cubicBezTo>
                  <a:pt x="7930" y="6656"/>
                  <a:pt x="8025" y="6478"/>
                  <a:pt x="8025" y="6263"/>
                </a:cubicBezTo>
                <a:lnTo>
                  <a:pt x="8025" y="5930"/>
                </a:lnTo>
                <a:cubicBezTo>
                  <a:pt x="8025" y="5644"/>
                  <a:pt x="7799" y="5418"/>
                  <a:pt x="7525" y="5418"/>
                </a:cubicBezTo>
                <a:lnTo>
                  <a:pt x="5763" y="5418"/>
                </a:lnTo>
                <a:lnTo>
                  <a:pt x="5763" y="3668"/>
                </a:lnTo>
                <a:cubicBezTo>
                  <a:pt x="5763" y="3561"/>
                  <a:pt x="5858" y="3489"/>
                  <a:pt x="5942" y="3489"/>
                </a:cubicBezTo>
                <a:lnTo>
                  <a:pt x="6299" y="3489"/>
                </a:lnTo>
                <a:cubicBezTo>
                  <a:pt x="6406" y="3489"/>
                  <a:pt x="6501" y="3525"/>
                  <a:pt x="6561" y="3608"/>
                </a:cubicBezTo>
                <a:cubicBezTo>
                  <a:pt x="6783" y="3859"/>
                  <a:pt x="7091" y="4001"/>
                  <a:pt x="7409" y="4001"/>
                </a:cubicBezTo>
                <a:cubicBezTo>
                  <a:pt x="7483" y="4001"/>
                  <a:pt x="7558" y="3993"/>
                  <a:pt x="7632" y="3977"/>
                </a:cubicBezTo>
                <a:cubicBezTo>
                  <a:pt x="8073" y="3906"/>
                  <a:pt x="8430" y="3549"/>
                  <a:pt x="8513" y="3108"/>
                </a:cubicBezTo>
                <a:cubicBezTo>
                  <a:pt x="8585" y="2775"/>
                  <a:pt x="8501" y="2430"/>
                  <a:pt x="8287" y="2156"/>
                </a:cubicBezTo>
                <a:cubicBezTo>
                  <a:pt x="8085" y="1894"/>
                  <a:pt x="7751" y="1739"/>
                  <a:pt x="7430" y="1739"/>
                </a:cubicBezTo>
                <a:cubicBezTo>
                  <a:pt x="7085" y="1739"/>
                  <a:pt x="6775" y="1894"/>
                  <a:pt x="6561" y="2144"/>
                </a:cubicBezTo>
                <a:cubicBezTo>
                  <a:pt x="6501" y="2215"/>
                  <a:pt x="6406" y="2263"/>
                  <a:pt x="6299" y="2263"/>
                </a:cubicBezTo>
                <a:lnTo>
                  <a:pt x="5954" y="2263"/>
                </a:lnTo>
                <a:cubicBezTo>
                  <a:pt x="5846" y="2263"/>
                  <a:pt x="5775" y="2180"/>
                  <a:pt x="5775" y="2084"/>
                </a:cubicBezTo>
                <a:lnTo>
                  <a:pt x="5775" y="1203"/>
                </a:lnTo>
                <a:cubicBezTo>
                  <a:pt x="5775" y="1120"/>
                  <a:pt x="5703" y="1048"/>
                  <a:pt x="5608" y="1048"/>
                </a:cubicBezTo>
                <a:cubicBezTo>
                  <a:pt x="5525" y="1048"/>
                  <a:pt x="5453" y="1120"/>
                  <a:pt x="5453" y="1203"/>
                </a:cubicBezTo>
                <a:lnTo>
                  <a:pt x="5453" y="2084"/>
                </a:lnTo>
                <a:cubicBezTo>
                  <a:pt x="5453" y="2370"/>
                  <a:pt x="5668" y="2596"/>
                  <a:pt x="5954" y="2596"/>
                </a:cubicBezTo>
                <a:lnTo>
                  <a:pt x="6299" y="2596"/>
                </a:lnTo>
                <a:cubicBezTo>
                  <a:pt x="6501" y="2596"/>
                  <a:pt x="6704" y="2501"/>
                  <a:pt x="6823" y="2358"/>
                </a:cubicBezTo>
                <a:cubicBezTo>
                  <a:pt x="6966" y="2180"/>
                  <a:pt x="7192" y="2072"/>
                  <a:pt x="7430" y="2072"/>
                </a:cubicBezTo>
                <a:cubicBezTo>
                  <a:pt x="7668" y="2072"/>
                  <a:pt x="7894" y="2180"/>
                  <a:pt x="8037" y="2370"/>
                </a:cubicBezTo>
                <a:cubicBezTo>
                  <a:pt x="8192" y="2561"/>
                  <a:pt x="8251" y="2799"/>
                  <a:pt x="8204" y="3037"/>
                </a:cubicBezTo>
                <a:cubicBezTo>
                  <a:pt x="8144" y="3346"/>
                  <a:pt x="7894" y="3584"/>
                  <a:pt x="7573" y="3644"/>
                </a:cubicBezTo>
                <a:cubicBezTo>
                  <a:pt x="7519" y="3656"/>
                  <a:pt x="7465" y="3661"/>
                  <a:pt x="7411" y="3661"/>
                </a:cubicBezTo>
                <a:cubicBezTo>
                  <a:pt x="7187" y="3661"/>
                  <a:pt x="6966" y="3564"/>
                  <a:pt x="6823" y="3382"/>
                </a:cubicBezTo>
                <a:cubicBezTo>
                  <a:pt x="6680" y="3227"/>
                  <a:pt x="6501" y="3144"/>
                  <a:pt x="6299" y="3144"/>
                </a:cubicBezTo>
                <a:lnTo>
                  <a:pt x="5942" y="3144"/>
                </a:lnTo>
                <a:cubicBezTo>
                  <a:pt x="5656" y="3144"/>
                  <a:pt x="5430" y="3370"/>
                  <a:pt x="5430" y="3644"/>
                </a:cubicBezTo>
                <a:lnTo>
                  <a:pt x="5430" y="5406"/>
                </a:lnTo>
                <a:lnTo>
                  <a:pt x="3679" y="5406"/>
                </a:lnTo>
                <a:cubicBezTo>
                  <a:pt x="3572" y="5406"/>
                  <a:pt x="3501" y="5311"/>
                  <a:pt x="3501" y="5228"/>
                </a:cubicBezTo>
                <a:lnTo>
                  <a:pt x="3501" y="4870"/>
                </a:lnTo>
                <a:cubicBezTo>
                  <a:pt x="3501" y="4763"/>
                  <a:pt x="3548" y="4656"/>
                  <a:pt x="3620" y="4597"/>
                </a:cubicBezTo>
                <a:cubicBezTo>
                  <a:pt x="3929" y="4335"/>
                  <a:pt x="4084" y="3930"/>
                  <a:pt x="3989" y="3525"/>
                </a:cubicBezTo>
                <a:cubicBezTo>
                  <a:pt x="3918" y="3096"/>
                  <a:pt x="3560" y="2739"/>
                  <a:pt x="3132" y="2656"/>
                </a:cubicBezTo>
                <a:cubicBezTo>
                  <a:pt x="3047" y="2635"/>
                  <a:pt x="2962" y="2626"/>
                  <a:pt x="2879" y="2626"/>
                </a:cubicBezTo>
                <a:cubicBezTo>
                  <a:pt x="2622" y="2626"/>
                  <a:pt x="2377" y="2717"/>
                  <a:pt x="2179" y="2870"/>
                </a:cubicBezTo>
                <a:cubicBezTo>
                  <a:pt x="1905" y="3084"/>
                  <a:pt x="1763" y="3406"/>
                  <a:pt x="1763" y="3739"/>
                </a:cubicBezTo>
                <a:cubicBezTo>
                  <a:pt x="1763" y="4085"/>
                  <a:pt x="1905" y="4394"/>
                  <a:pt x="2155" y="4597"/>
                </a:cubicBezTo>
                <a:cubicBezTo>
                  <a:pt x="2239" y="4656"/>
                  <a:pt x="2274" y="4763"/>
                  <a:pt x="2274" y="4870"/>
                </a:cubicBezTo>
                <a:lnTo>
                  <a:pt x="2274" y="5216"/>
                </a:lnTo>
                <a:cubicBezTo>
                  <a:pt x="2274" y="5311"/>
                  <a:pt x="2191" y="5394"/>
                  <a:pt x="2096" y="5394"/>
                </a:cubicBezTo>
                <a:lnTo>
                  <a:pt x="346" y="5394"/>
                </a:lnTo>
                <a:lnTo>
                  <a:pt x="346" y="870"/>
                </a:lnTo>
                <a:cubicBezTo>
                  <a:pt x="346" y="572"/>
                  <a:pt x="584" y="334"/>
                  <a:pt x="881" y="334"/>
                </a:cubicBezTo>
                <a:lnTo>
                  <a:pt x="5418" y="334"/>
                </a:lnTo>
                <a:lnTo>
                  <a:pt x="5418" y="513"/>
                </a:lnTo>
                <a:cubicBezTo>
                  <a:pt x="5418" y="596"/>
                  <a:pt x="5489" y="667"/>
                  <a:pt x="5584" y="667"/>
                </a:cubicBezTo>
                <a:cubicBezTo>
                  <a:pt x="5680" y="667"/>
                  <a:pt x="5751" y="596"/>
                  <a:pt x="5751" y="513"/>
                </a:cubicBezTo>
                <a:lnTo>
                  <a:pt x="5751" y="334"/>
                </a:lnTo>
                <a:close/>
                <a:moveTo>
                  <a:pt x="870" y="1"/>
                </a:moveTo>
                <a:cubicBezTo>
                  <a:pt x="393" y="1"/>
                  <a:pt x="0" y="394"/>
                  <a:pt x="0" y="870"/>
                </a:cubicBezTo>
                <a:lnTo>
                  <a:pt x="0" y="10276"/>
                </a:lnTo>
                <a:cubicBezTo>
                  <a:pt x="0" y="10752"/>
                  <a:pt x="393" y="11133"/>
                  <a:pt x="870" y="11133"/>
                </a:cubicBezTo>
                <a:lnTo>
                  <a:pt x="10275" y="11133"/>
                </a:lnTo>
                <a:cubicBezTo>
                  <a:pt x="10752" y="11133"/>
                  <a:pt x="11133" y="10752"/>
                  <a:pt x="11133" y="10276"/>
                </a:cubicBezTo>
                <a:lnTo>
                  <a:pt x="11133" y="870"/>
                </a:lnTo>
                <a:cubicBezTo>
                  <a:pt x="11133" y="394"/>
                  <a:pt x="10752" y="1"/>
                  <a:pt x="102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0"/>
          <p:cNvSpPr txBox="1"/>
          <p:nvPr/>
        </p:nvSpPr>
        <p:spPr>
          <a:xfrm>
            <a:off x="980025" y="2142600"/>
            <a:ext cx="129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개발 프로세스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90" name="Google Shape;490;p40"/>
          <p:cNvCxnSpPr>
            <a:stCxn id="484" idx="3"/>
          </p:cNvCxnSpPr>
          <p:nvPr/>
        </p:nvCxnSpPr>
        <p:spPr>
          <a:xfrm>
            <a:off x="2170119" y="1968000"/>
            <a:ext cx="21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40"/>
          <p:cNvSpPr/>
          <p:nvPr/>
        </p:nvSpPr>
        <p:spPr>
          <a:xfrm>
            <a:off x="2349025" y="1923900"/>
            <a:ext cx="88200" cy="88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0"/>
          <p:cNvSpPr txBox="1"/>
          <p:nvPr/>
        </p:nvSpPr>
        <p:spPr>
          <a:xfrm>
            <a:off x="2543125" y="1506300"/>
            <a:ext cx="233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주어진 프로그램을 바탕으로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계산 프로토타입을 만들고,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이를 직접 분석한 것과 비교해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수정 및 보완해 가며 완성도 높임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3" name="Google Shape;493;p40"/>
          <p:cNvSpPr/>
          <p:nvPr/>
        </p:nvSpPr>
        <p:spPr>
          <a:xfrm>
            <a:off x="2760225" y="2809200"/>
            <a:ext cx="340500" cy="3069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0"/>
          <p:cNvSpPr txBox="1"/>
          <p:nvPr/>
        </p:nvSpPr>
        <p:spPr>
          <a:xfrm>
            <a:off x="583775" y="3387850"/>
            <a:ext cx="469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씨티모바일 앱의 2021년 리뷰는 737개, 대상 11개 앱 중 9번째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 문장을 직접 보고 비교하는 과정을 포함하므로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지나치게 많은 리뷰 수의 앱을 제외시키고,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chemeClr val="dk2"/>
                </a:highlight>
                <a:latin typeface="Nanum Gothic"/>
                <a:ea typeface="Nanum Gothic"/>
                <a:cs typeface="Nanum Gothic"/>
                <a:sym typeface="Nanum Gothic"/>
              </a:rPr>
              <a:t>비교적 각 별점의 비율이 고른</a:t>
            </a: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 앱을 선정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5" name="Google Shape;495;p40"/>
          <p:cNvSpPr txBox="1"/>
          <p:nvPr/>
        </p:nvSpPr>
        <p:spPr>
          <a:xfrm>
            <a:off x="76200" y="41150"/>
            <a:ext cx="183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씨티은행 어플리뷰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799" y="1359200"/>
            <a:ext cx="1629572" cy="1629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0414" y="1359201"/>
            <a:ext cx="1629574" cy="1629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7203" y="1359200"/>
            <a:ext cx="1629552" cy="162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608" y="1359200"/>
            <a:ext cx="1629552" cy="162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012" y="1359200"/>
            <a:ext cx="1629552" cy="162954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1"/>
          <p:cNvSpPr/>
          <p:nvPr/>
        </p:nvSpPr>
        <p:spPr>
          <a:xfrm>
            <a:off x="2311400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1"/>
          <p:cNvSpPr/>
          <p:nvPr/>
        </p:nvSpPr>
        <p:spPr>
          <a:xfrm>
            <a:off x="2528477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1"/>
          <p:cNvSpPr/>
          <p:nvPr/>
        </p:nvSpPr>
        <p:spPr>
          <a:xfrm>
            <a:off x="2745553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1"/>
          <p:cNvSpPr/>
          <p:nvPr/>
        </p:nvSpPr>
        <p:spPr>
          <a:xfrm>
            <a:off x="2962629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1"/>
          <p:cNvSpPr/>
          <p:nvPr/>
        </p:nvSpPr>
        <p:spPr>
          <a:xfrm>
            <a:off x="3179706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1"/>
          <p:cNvSpPr/>
          <p:nvPr/>
        </p:nvSpPr>
        <p:spPr>
          <a:xfrm>
            <a:off x="574788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1"/>
          <p:cNvSpPr/>
          <p:nvPr/>
        </p:nvSpPr>
        <p:spPr>
          <a:xfrm>
            <a:off x="791864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1"/>
          <p:cNvSpPr/>
          <p:nvPr/>
        </p:nvSpPr>
        <p:spPr>
          <a:xfrm>
            <a:off x="1008941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1"/>
          <p:cNvSpPr/>
          <p:nvPr/>
        </p:nvSpPr>
        <p:spPr>
          <a:xfrm>
            <a:off x="1226017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1443093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1"/>
          <p:cNvSpPr/>
          <p:nvPr/>
        </p:nvSpPr>
        <p:spPr>
          <a:xfrm>
            <a:off x="4047975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1"/>
          <p:cNvSpPr/>
          <p:nvPr/>
        </p:nvSpPr>
        <p:spPr>
          <a:xfrm>
            <a:off x="4265052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1"/>
          <p:cNvSpPr/>
          <p:nvPr/>
        </p:nvSpPr>
        <p:spPr>
          <a:xfrm>
            <a:off x="4482128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1"/>
          <p:cNvSpPr/>
          <p:nvPr/>
        </p:nvSpPr>
        <p:spPr>
          <a:xfrm>
            <a:off x="4699204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1"/>
          <p:cNvSpPr/>
          <p:nvPr/>
        </p:nvSpPr>
        <p:spPr>
          <a:xfrm>
            <a:off x="4916281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1"/>
          <p:cNvSpPr/>
          <p:nvPr/>
        </p:nvSpPr>
        <p:spPr>
          <a:xfrm>
            <a:off x="5784550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1"/>
          <p:cNvSpPr/>
          <p:nvPr/>
        </p:nvSpPr>
        <p:spPr>
          <a:xfrm>
            <a:off x="6001627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1"/>
          <p:cNvSpPr/>
          <p:nvPr/>
        </p:nvSpPr>
        <p:spPr>
          <a:xfrm>
            <a:off x="6218703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1"/>
          <p:cNvSpPr/>
          <p:nvPr/>
        </p:nvSpPr>
        <p:spPr>
          <a:xfrm>
            <a:off x="6435779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1"/>
          <p:cNvSpPr/>
          <p:nvPr/>
        </p:nvSpPr>
        <p:spPr>
          <a:xfrm>
            <a:off x="6652856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1"/>
          <p:cNvSpPr/>
          <p:nvPr/>
        </p:nvSpPr>
        <p:spPr>
          <a:xfrm>
            <a:off x="7521125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1"/>
          <p:cNvSpPr/>
          <p:nvPr/>
        </p:nvSpPr>
        <p:spPr>
          <a:xfrm>
            <a:off x="7738202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1"/>
          <p:cNvSpPr/>
          <p:nvPr/>
        </p:nvSpPr>
        <p:spPr>
          <a:xfrm>
            <a:off x="7955278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1"/>
          <p:cNvSpPr/>
          <p:nvPr/>
        </p:nvSpPr>
        <p:spPr>
          <a:xfrm>
            <a:off x="8172354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1"/>
          <p:cNvSpPr/>
          <p:nvPr/>
        </p:nvSpPr>
        <p:spPr>
          <a:xfrm>
            <a:off x="8389431" y="3099451"/>
            <a:ext cx="179700" cy="171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1"/>
          <p:cNvSpPr txBox="1"/>
          <p:nvPr/>
        </p:nvSpPr>
        <p:spPr>
          <a:xfrm>
            <a:off x="1620300" y="416000"/>
            <a:ext cx="5903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Nanum Gothic"/>
                <a:ea typeface="Nanum Gothic"/>
                <a:cs typeface="Nanum Gothic"/>
                <a:sym typeface="Nanum Gothic"/>
              </a:rPr>
              <a:t>각 별점별 리뷰에서 자주 나오는 단어 추출</a:t>
            </a:r>
            <a:endParaRPr b="1" sz="25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32" name="Google Shape;532;p41"/>
          <p:cNvGrpSpPr/>
          <p:nvPr/>
        </p:nvGrpSpPr>
        <p:grpSpPr>
          <a:xfrm flipH="1">
            <a:off x="223312" y="3394810"/>
            <a:ext cx="222102" cy="234175"/>
            <a:chOff x="4854075" y="2527625"/>
            <a:chExt cx="56000" cy="59050"/>
          </a:xfrm>
        </p:grpSpPr>
        <p:sp>
          <p:nvSpPr>
            <p:cNvPr id="533" name="Google Shape;533;p41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5" name="Google Shape;535;p41"/>
          <p:cNvGrpSpPr/>
          <p:nvPr/>
        </p:nvGrpSpPr>
        <p:grpSpPr>
          <a:xfrm>
            <a:off x="8740012" y="3394810"/>
            <a:ext cx="222102" cy="234175"/>
            <a:chOff x="4854075" y="2527625"/>
            <a:chExt cx="56000" cy="59050"/>
          </a:xfrm>
        </p:grpSpPr>
        <p:sp>
          <p:nvSpPr>
            <p:cNvPr id="536" name="Google Shape;536;p41"/>
            <p:cNvSpPr/>
            <p:nvPr/>
          </p:nvSpPr>
          <p:spPr>
            <a:xfrm>
              <a:off x="4872325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4854075" y="2539100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38" name="Google Shape;538;p41"/>
          <p:cNvCxnSpPr/>
          <p:nvPr/>
        </p:nvCxnSpPr>
        <p:spPr>
          <a:xfrm>
            <a:off x="476425" y="3511888"/>
            <a:ext cx="82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39" name="Google Shape;539;p41"/>
          <p:cNvSpPr txBox="1"/>
          <p:nvPr/>
        </p:nvSpPr>
        <p:spPr>
          <a:xfrm>
            <a:off x="476425" y="3511900"/>
            <a:ext cx="254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높은 별점의 리뷰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0" name="Google Shape;540;p41"/>
          <p:cNvSpPr txBox="1"/>
          <p:nvPr/>
        </p:nvSpPr>
        <p:spPr>
          <a:xfrm>
            <a:off x="6171325" y="3511900"/>
            <a:ext cx="254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낮은</a:t>
            </a: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 별점의 리뷰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1" name="Google Shape;541;p41"/>
          <p:cNvSpPr txBox="1"/>
          <p:nvPr/>
        </p:nvSpPr>
        <p:spPr>
          <a:xfrm>
            <a:off x="934925" y="4058325"/>
            <a:ext cx="727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경향성 발견 가능.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어휘에 점수를 부여할 때,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어떤 단어가 높은 별점이나 낮은 별점의 리뷰에 자주 등장하는지 확인하고 정성적으로 반영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p41"/>
          <p:cNvSpPr txBox="1"/>
          <p:nvPr/>
        </p:nvSpPr>
        <p:spPr>
          <a:xfrm>
            <a:off x="76200" y="41150"/>
            <a:ext cx="183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씨티은행 어플리뷰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8" name="Google Shape;548;p42"/>
          <p:cNvPicPr preferRelativeResize="0"/>
          <p:nvPr/>
        </p:nvPicPr>
        <p:blipFill rotWithShape="1">
          <a:blip r:embed="rId3">
            <a:alphaModFix/>
          </a:blip>
          <a:srcRect b="8070" l="0" r="82488" t="5707"/>
          <a:stretch/>
        </p:blipFill>
        <p:spPr>
          <a:xfrm>
            <a:off x="0" y="0"/>
            <a:ext cx="1857126" cy="5143501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000000">
                <a:alpha val="20000"/>
              </a:srgbClr>
            </a:outerShdw>
          </a:effectLst>
        </p:spPr>
      </p:pic>
      <p:sp>
        <p:nvSpPr>
          <p:cNvPr id="549" name="Google Shape;549;p42"/>
          <p:cNvSpPr txBox="1"/>
          <p:nvPr/>
        </p:nvSpPr>
        <p:spPr>
          <a:xfrm>
            <a:off x="2127600" y="235150"/>
            <a:ext cx="4830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명사 빈도순 추출 - 문제와 해결방안 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0" name="Google Shape;550;p42"/>
          <p:cNvSpPr txBox="1"/>
          <p:nvPr/>
        </p:nvSpPr>
        <p:spPr>
          <a:xfrm>
            <a:off x="2268600" y="775575"/>
            <a:ext cx="298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‘안’ 등 품사가 잘못 나오는 문제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1" name="Google Shape;551;p42"/>
          <p:cNvSpPr txBox="1"/>
          <p:nvPr/>
        </p:nvSpPr>
        <p:spPr>
          <a:xfrm>
            <a:off x="2127600" y="2626050"/>
            <a:ext cx="3123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단어가 깨져서 끊어져 나오는 문제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(끊어져서 나온 단어 때문에 일부 단어 개수가 지나치게 크게 나옴 ex. 번호, 계좌)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2" name="Google Shape;552;p42"/>
          <p:cNvSpPr txBox="1"/>
          <p:nvPr/>
        </p:nvSpPr>
        <p:spPr>
          <a:xfrm>
            <a:off x="2127600" y="3660825"/>
            <a:ext cx="3123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맞춤법 교정기가 교정해주지 못하는 오타, 줄임말 등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3" name="Google Shape;553;p42"/>
          <p:cNvSpPr txBox="1"/>
          <p:nvPr/>
        </p:nvSpPr>
        <p:spPr>
          <a:xfrm>
            <a:off x="5287875" y="775575"/>
            <a:ext cx="3123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‘안’의 경우 형용사와 동사 앞에서 부사로 인식하도록 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다른 부사가 잘못 나오는 경우 가장 많이 쓰이는 맥락을 확인하고 그에 맞춘다.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부사 혹은 명사가 될 수 있는 단어가 문장의 끝에 나올 때 부사로 인식한다.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4" name="Google Shape;554;p42"/>
          <p:cNvSpPr txBox="1"/>
          <p:nvPr/>
        </p:nvSpPr>
        <p:spPr>
          <a:xfrm>
            <a:off x="5287875" y="2626038"/>
            <a:ext cx="275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이 분야에서 사용되는 합성어들을 user dictionary에 추가해 준다.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5348550" y="3660825"/>
            <a:ext cx="3123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‘업뎃,’ ‘업댓,’ 등 자주 등장하는 경우 user dictionary에 추가해 준다.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이외의 경우에는 맥락 없이 보아도 무엇의 오타 혹은 줄임말인지 명백한 경우에만 user dic.에 추가해 준다.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56" name="Google Shape;556;p42"/>
          <p:cNvCxnSpPr/>
          <p:nvPr/>
        </p:nvCxnSpPr>
        <p:spPr>
          <a:xfrm>
            <a:off x="5287900" y="884025"/>
            <a:ext cx="0" cy="1383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42"/>
          <p:cNvCxnSpPr/>
          <p:nvPr/>
        </p:nvCxnSpPr>
        <p:spPr>
          <a:xfrm>
            <a:off x="5287900" y="2750850"/>
            <a:ext cx="0" cy="542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42"/>
          <p:cNvCxnSpPr/>
          <p:nvPr/>
        </p:nvCxnSpPr>
        <p:spPr>
          <a:xfrm>
            <a:off x="5287900" y="3796450"/>
            <a:ext cx="0" cy="9219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4" name="Google Shape;564;p43"/>
          <p:cNvPicPr preferRelativeResize="0"/>
          <p:nvPr/>
        </p:nvPicPr>
        <p:blipFill rotWithShape="1">
          <a:blip r:embed="rId3">
            <a:alphaModFix/>
          </a:blip>
          <a:srcRect b="8070" l="0" r="46938" t="5707"/>
          <a:stretch/>
        </p:blipFill>
        <p:spPr>
          <a:xfrm>
            <a:off x="0" y="0"/>
            <a:ext cx="5627203" cy="5143499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000000">
                <a:alpha val="20000"/>
              </a:srgbClr>
            </a:outerShdw>
          </a:effectLst>
        </p:spPr>
      </p:pic>
      <p:sp>
        <p:nvSpPr>
          <p:cNvPr id="565" name="Google Shape;565;p43"/>
          <p:cNvSpPr txBox="1"/>
          <p:nvPr/>
        </p:nvSpPr>
        <p:spPr>
          <a:xfrm>
            <a:off x="5903625" y="195450"/>
            <a:ext cx="29454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명사 점수 부여 방식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6" name="Google Shape;566;p43"/>
          <p:cNvSpPr txBox="1"/>
          <p:nvPr/>
        </p:nvSpPr>
        <p:spPr>
          <a:xfrm>
            <a:off x="5921175" y="808100"/>
            <a:ext cx="2910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3명의 합의 하에 정한다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명사는 더하기 점수만 갖는다.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긍정과 부정의 절댓값은 최대 5로 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소수점 한 자리까지 쓸 수 있다.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유사한 개념의 경우 대조하여 맞춘다.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데이터가 쌓이면 상대평가한다.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해당 분류된 단어가 어떤 문장 안에서 사용되었는지, 프로그램을 통해 확인하여 자주 사용되는 맥락을 파악하고 반영한다.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p44"/>
          <p:cNvSpPr txBox="1"/>
          <p:nvPr/>
        </p:nvSpPr>
        <p:spPr>
          <a:xfrm>
            <a:off x="1865675" y="263425"/>
            <a:ext cx="54126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명사 긍⋅부정 점수 부여 - 문제와 해결방안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3" name="Google Shape;573;p44"/>
          <p:cNvSpPr txBox="1"/>
          <p:nvPr/>
        </p:nvSpPr>
        <p:spPr>
          <a:xfrm>
            <a:off x="76200" y="41150"/>
            <a:ext cx="183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씨티은행 어플리뷰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4" name="Google Shape;574;p44"/>
          <p:cNvSpPr txBox="1"/>
          <p:nvPr/>
        </p:nvSpPr>
        <p:spPr>
          <a:xfrm>
            <a:off x="629125" y="916825"/>
            <a:ext cx="31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일부 명사가 형용사처럼 기능하는 경우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5" name="Google Shape;575;p44"/>
          <p:cNvSpPr txBox="1"/>
          <p:nvPr/>
        </p:nvSpPr>
        <p:spPr>
          <a:xfrm>
            <a:off x="3877775" y="916825"/>
            <a:ext cx="475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명사 앞에 명사가 나오면 앞의 명사를 형용사처럼 계산하도록 한다.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그 외, 이 분야에서 사용되는 고유한 합성어는 user dic.에 추가해 준다. Ex. 간편 결제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6" name="Google Shape;576;p44"/>
          <p:cNvSpPr txBox="1"/>
          <p:nvPr/>
        </p:nvSpPr>
        <p:spPr>
          <a:xfrm>
            <a:off x="3877775" y="1376025"/>
            <a:ext cx="472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‘-하-’ 같은 동사파생접미사, 형용사파생접미사가 붙으면 서술어가 되어 reinforcer 값을 가질 수 있다. Ex. 한눈에 보기 불편하네요: ‘한눈에 보기’라는 긍정적인 명사절을 부정적으로 강화하는 ‘불편(명사) / -하-(접미사)’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7" name="Google Shape;577;p44"/>
          <p:cNvSpPr txBox="1"/>
          <p:nvPr/>
        </p:nvSpPr>
        <p:spPr>
          <a:xfrm>
            <a:off x="629125" y="2744725"/>
            <a:ext cx="31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양가적인 단어의 경우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8" name="Google Shape;578;p44"/>
          <p:cNvSpPr txBox="1"/>
          <p:nvPr/>
        </p:nvSpPr>
        <p:spPr>
          <a:xfrm>
            <a:off x="3877775" y="2744725"/>
            <a:ext cx="31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별점에 따라 가중치를 부여한다.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9" name="Google Shape;579;p44"/>
          <p:cNvSpPr txBox="1"/>
          <p:nvPr/>
        </p:nvSpPr>
        <p:spPr>
          <a:xfrm>
            <a:off x="629125" y="3340800"/>
            <a:ext cx="31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중성이지만 강화될 가치가 있는 경우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0" name="Google Shape;580;p44"/>
          <p:cNvSpPr txBox="1"/>
          <p:nvPr/>
        </p:nvSpPr>
        <p:spPr>
          <a:xfrm>
            <a:off x="3877775" y="3340800"/>
            <a:ext cx="478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더해지기만 할 때는 0, 강화 대상이 될 때는 1을 값으로 갖도록 한다.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1" name="Google Shape;581;p44"/>
          <p:cNvSpPr txBox="1"/>
          <p:nvPr/>
        </p:nvSpPr>
        <p:spPr>
          <a:xfrm>
            <a:off x="629125" y="3936875"/>
            <a:ext cx="31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지금까지의 나온 것들 중 user dictionary에 넣을 것들 예시</a:t>
            </a:r>
            <a:endParaRPr sz="12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82" name="Google Shape;582;p44"/>
          <p:cNvCxnSpPr/>
          <p:nvPr/>
        </p:nvCxnSpPr>
        <p:spPr>
          <a:xfrm>
            <a:off x="3850675" y="1012213"/>
            <a:ext cx="0" cy="1383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44"/>
          <p:cNvCxnSpPr/>
          <p:nvPr/>
        </p:nvCxnSpPr>
        <p:spPr>
          <a:xfrm>
            <a:off x="3845250" y="2851913"/>
            <a:ext cx="0" cy="18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44"/>
          <p:cNvCxnSpPr/>
          <p:nvPr/>
        </p:nvCxnSpPr>
        <p:spPr>
          <a:xfrm>
            <a:off x="3850675" y="4046200"/>
            <a:ext cx="0" cy="547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4"/>
          <p:cNvCxnSpPr/>
          <p:nvPr/>
        </p:nvCxnSpPr>
        <p:spPr>
          <a:xfrm>
            <a:off x="3850675" y="3432738"/>
            <a:ext cx="0" cy="1854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44"/>
          <p:cNvSpPr txBox="1"/>
          <p:nvPr/>
        </p:nvSpPr>
        <p:spPr>
          <a:xfrm>
            <a:off x="3877775" y="3953738"/>
            <a:ext cx="478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공동인증서, 카카오페이, 아이디, 어플, 앱, 업뎃(업댓, 앱댓 등), 먹통, 렉, 간편결제, 계좌번호(계좌 변호), 카뱅, 씨티, 지문인증, 인증번호 등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&gt; 띄어쓰기가 있어도 기능하도록 만들기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45"/>
          <p:cNvSpPr txBox="1"/>
          <p:nvPr/>
        </p:nvSpPr>
        <p:spPr>
          <a:xfrm>
            <a:off x="382900" y="311350"/>
            <a:ext cx="3616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문장 긍부정 계산 알고리즘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593" name="Google Shape;593;p45"/>
          <p:cNvGraphicFramePr/>
          <p:nvPr/>
        </p:nvGraphicFramePr>
        <p:xfrm>
          <a:off x="2187425" y="96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444067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문장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94" name="Google Shape;594;p45"/>
          <p:cNvGraphicFramePr/>
          <p:nvPr/>
        </p:nvGraphicFramePr>
        <p:xfrm>
          <a:off x="2187425" y="19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888125"/>
                <a:gridCol w="888125"/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(단어,품사)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(단어,품사)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(단어,품사)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(단어,품사)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(단어,품사)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95" name="Google Shape;595;p45"/>
          <p:cNvGraphicFramePr/>
          <p:nvPr/>
        </p:nvGraphicFramePr>
        <p:xfrm>
          <a:off x="3075550" y="304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(단어, </a:t>
                      </a:r>
                      <a:r>
                        <a:rPr lang="en" sz="1000"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/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96" name="Google Shape;596;p45"/>
          <p:cNvCxnSpPr/>
          <p:nvPr/>
        </p:nvCxnSpPr>
        <p:spPr>
          <a:xfrm>
            <a:off x="4407100" y="1523275"/>
            <a:ext cx="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45"/>
          <p:cNvCxnSpPr/>
          <p:nvPr/>
        </p:nvCxnSpPr>
        <p:spPr>
          <a:xfrm>
            <a:off x="4407100" y="2610900"/>
            <a:ext cx="0" cy="27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45"/>
          <p:cNvSpPr txBox="1"/>
          <p:nvPr/>
        </p:nvSpPr>
        <p:spPr>
          <a:xfrm>
            <a:off x="4667675" y="1463350"/>
            <a:ext cx="13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Komoran 사용</a:t>
            </a:r>
            <a:endParaRPr b="1" u="sng"/>
          </a:p>
        </p:txBody>
      </p:sp>
      <p:sp>
        <p:nvSpPr>
          <p:cNvPr id="599" name="Google Shape;599;p45"/>
          <p:cNvSpPr txBox="1"/>
          <p:nvPr/>
        </p:nvSpPr>
        <p:spPr>
          <a:xfrm>
            <a:off x="4667675" y="2546700"/>
            <a:ext cx="3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점수계산에 들어가는 품사만 선택</a:t>
            </a:r>
            <a:endParaRPr b="1" u="sng"/>
          </a:p>
        </p:txBody>
      </p:sp>
      <p:sp>
        <p:nvSpPr>
          <p:cNvPr id="600" name="Google Shape;600;p45"/>
          <p:cNvSpPr txBox="1"/>
          <p:nvPr/>
        </p:nvSpPr>
        <p:spPr>
          <a:xfrm>
            <a:off x="1226550" y="3795300"/>
            <a:ext cx="77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덧셈품사 : NNG(일반명사),  NNP(고유명사), VV(동사), </a:t>
            </a: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VA(형용사)</a:t>
            </a: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NR(수사), IC(감탄사), 어근(XR),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                  VCN(r긍정지정사), VCP(부정지정사) </a:t>
            </a:r>
            <a:endParaRPr/>
          </a:p>
        </p:txBody>
      </p:sp>
      <p:sp>
        <p:nvSpPr>
          <p:cNvPr id="601" name="Google Shape;601;p45"/>
          <p:cNvSpPr txBox="1"/>
          <p:nvPr/>
        </p:nvSpPr>
        <p:spPr>
          <a:xfrm>
            <a:off x="1226550" y="4341125"/>
            <a:ext cx="48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강화품사 : MAG(부사), VX(보조용언), </a:t>
            </a: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VA(형용사)</a:t>
            </a:r>
            <a:endParaRPr>
              <a:highlight>
                <a:srgbClr val="CFE2F3"/>
              </a:highlight>
            </a:endParaRPr>
          </a:p>
        </p:txBody>
      </p:sp>
      <p:sp>
        <p:nvSpPr>
          <p:cNvPr id="602" name="Google Shape;602;p45"/>
          <p:cNvSpPr txBox="1"/>
          <p:nvPr/>
        </p:nvSpPr>
        <p:spPr>
          <a:xfrm>
            <a:off x="167650" y="3947725"/>
            <a:ext cx="70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2CC"/>
                </a:highlight>
                <a:latin typeface="Manjari"/>
                <a:ea typeface="Manjari"/>
                <a:cs typeface="Manjari"/>
                <a:sym typeface="Manjari"/>
              </a:rPr>
              <a:t>품사</a:t>
            </a:r>
            <a:endParaRPr b="1" sz="1600">
              <a:highlight>
                <a:srgbClr val="FFF2CC"/>
              </a:highlight>
            </a:endParaRPr>
          </a:p>
        </p:txBody>
      </p:sp>
      <p:cxnSp>
        <p:nvCxnSpPr>
          <p:cNvPr id="603" name="Google Shape;603;p45"/>
          <p:cNvCxnSpPr>
            <a:stCxn id="602" idx="3"/>
            <a:endCxn id="600" idx="1"/>
          </p:cNvCxnSpPr>
          <p:nvPr/>
        </p:nvCxnSpPr>
        <p:spPr>
          <a:xfrm flipH="1" rot="10800000">
            <a:off x="876250" y="4102975"/>
            <a:ext cx="350400" cy="6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45"/>
          <p:cNvCxnSpPr>
            <a:stCxn id="602" idx="3"/>
            <a:endCxn id="601" idx="1"/>
          </p:cNvCxnSpPr>
          <p:nvPr/>
        </p:nvCxnSpPr>
        <p:spPr>
          <a:xfrm>
            <a:off x="876250" y="4163275"/>
            <a:ext cx="3504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45"/>
          <p:cNvSpPr txBox="1"/>
          <p:nvPr/>
        </p:nvSpPr>
        <p:spPr>
          <a:xfrm>
            <a:off x="76200" y="41150"/>
            <a:ext cx="183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씨티은행 어플리뷰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490024" y="539496"/>
            <a:ext cx="49056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7" name="Google Shape;197;p28"/>
          <p:cNvSpPr txBox="1"/>
          <p:nvPr>
            <p:ph idx="1" type="subTitle"/>
          </p:nvPr>
        </p:nvSpPr>
        <p:spPr>
          <a:xfrm>
            <a:off x="3396551" y="19656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98" name="Google Shape;198;p28"/>
          <p:cNvSpPr txBox="1"/>
          <p:nvPr>
            <p:ph idx="2" type="subTitle"/>
          </p:nvPr>
        </p:nvSpPr>
        <p:spPr>
          <a:xfrm>
            <a:off x="3419651" y="23698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주제와 목표 구체화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8"/>
          <p:cNvSpPr txBox="1"/>
          <p:nvPr>
            <p:ph idx="3" type="title"/>
          </p:nvPr>
        </p:nvSpPr>
        <p:spPr>
          <a:xfrm>
            <a:off x="4027901" y="14319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28"/>
          <p:cNvSpPr txBox="1"/>
          <p:nvPr>
            <p:ph idx="4" type="subTitle"/>
          </p:nvPr>
        </p:nvSpPr>
        <p:spPr>
          <a:xfrm>
            <a:off x="3396551" y="3680124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</a:t>
            </a:r>
            <a:endParaRPr/>
          </a:p>
        </p:txBody>
      </p:sp>
      <p:sp>
        <p:nvSpPr>
          <p:cNvPr id="202" name="Google Shape;202;p28"/>
          <p:cNvSpPr txBox="1"/>
          <p:nvPr>
            <p:ph idx="5" type="subTitle"/>
          </p:nvPr>
        </p:nvSpPr>
        <p:spPr>
          <a:xfrm>
            <a:off x="3419651" y="40843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씨티은행 리뷰 데이터의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명사/문장 점수 매기기 예시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" name="Google Shape;203;p28"/>
          <p:cNvSpPr txBox="1"/>
          <p:nvPr>
            <p:ph idx="6" type="title"/>
          </p:nvPr>
        </p:nvSpPr>
        <p:spPr>
          <a:xfrm>
            <a:off x="4027901" y="31464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4" name="Google Shape;204;p28"/>
          <p:cNvSpPr txBox="1"/>
          <p:nvPr>
            <p:ph idx="7" type="subTitle"/>
          </p:nvPr>
        </p:nvSpPr>
        <p:spPr>
          <a:xfrm>
            <a:off x="6156480" y="1965631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05" name="Google Shape;205;p28"/>
          <p:cNvSpPr txBox="1"/>
          <p:nvPr>
            <p:ph idx="8" type="subTitle"/>
          </p:nvPr>
        </p:nvSpPr>
        <p:spPr>
          <a:xfrm>
            <a:off x="6179580" y="23698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데이터의 수집 과정과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수집된 리뷰 데이터의 정보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28"/>
          <p:cNvSpPr txBox="1"/>
          <p:nvPr>
            <p:ph idx="9" type="title"/>
          </p:nvPr>
        </p:nvSpPr>
        <p:spPr>
          <a:xfrm>
            <a:off x="6787830" y="14319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7" name="Google Shape;207;p28"/>
          <p:cNvSpPr txBox="1"/>
          <p:nvPr>
            <p:ph idx="13" type="subTitle"/>
          </p:nvPr>
        </p:nvSpPr>
        <p:spPr>
          <a:xfrm>
            <a:off x="6156480" y="3680124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PROJECTS</a:t>
            </a:r>
            <a:endParaRPr/>
          </a:p>
        </p:txBody>
      </p:sp>
      <p:sp>
        <p:nvSpPr>
          <p:cNvPr id="208" name="Google Shape;208;p28"/>
          <p:cNvSpPr txBox="1"/>
          <p:nvPr>
            <p:ph idx="14" type="subTitle"/>
          </p:nvPr>
        </p:nvSpPr>
        <p:spPr>
          <a:xfrm>
            <a:off x="6179580" y="4084307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문제제기와 앞으로의 계획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28"/>
          <p:cNvSpPr txBox="1"/>
          <p:nvPr>
            <p:ph idx="15" type="title"/>
          </p:nvPr>
        </p:nvSpPr>
        <p:spPr>
          <a:xfrm>
            <a:off x="6787830" y="3146482"/>
            <a:ext cx="105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10" name="Google Shape;210;p28"/>
          <p:cNvCxnSpPr/>
          <p:nvPr/>
        </p:nvCxnSpPr>
        <p:spPr>
          <a:xfrm>
            <a:off x="5941003" y="1364082"/>
            <a:ext cx="0" cy="3267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3382320" y="2936332"/>
            <a:ext cx="5121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33204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6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46"/>
          <p:cNvSpPr txBox="1"/>
          <p:nvPr/>
        </p:nvSpPr>
        <p:spPr>
          <a:xfrm>
            <a:off x="382900" y="311350"/>
            <a:ext cx="3616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문장 긍부정 계산 알고리즘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2" name="Google Shape;612;p46"/>
          <p:cNvSpPr txBox="1"/>
          <p:nvPr/>
        </p:nvSpPr>
        <p:spPr>
          <a:xfrm>
            <a:off x="67975" y="1489375"/>
            <a:ext cx="48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강화품사 : MAG(부사), VX(보조용언), </a:t>
            </a: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VA(형용사)</a:t>
            </a:r>
            <a:endParaRPr>
              <a:highlight>
                <a:srgbClr val="CFE2F3"/>
              </a:highlight>
            </a:endParaRPr>
          </a:p>
        </p:txBody>
      </p:sp>
      <p:graphicFrame>
        <p:nvGraphicFramePr>
          <p:cNvPr id="613" name="Google Shape;613;p46"/>
          <p:cNvGraphicFramePr/>
          <p:nvPr/>
        </p:nvGraphicFramePr>
        <p:xfrm>
          <a:off x="2962275" y="2997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14" name="Google Shape;614;p46"/>
          <p:cNvGraphicFramePr/>
          <p:nvPr/>
        </p:nvGraphicFramePr>
        <p:xfrm>
          <a:off x="2962275" y="212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(단어, </a:t>
                      </a:r>
                      <a:r>
                        <a:rPr lang="en" sz="1000"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/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(단어,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품사</a:t>
                      </a:r>
                      <a:r>
                        <a:rPr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15" name="Google Shape;615;p46"/>
          <p:cNvGraphicFramePr/>
          <p:nvPr/>
        </p:nvGraphicFramePr>
        <p:xfrm>
          <a:off x="2962275" y="3544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16" name="Google Shape;616;p46"/>
          <p:cNvSpPr txBox="1"/>
          <p:nvPr/>
        </p:nvSpPr>
        <p:spPr>
          <a:xfrm>
            <a:off x="1167675" y="2988038"/>
            <a:ext cx="17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 점수 리스트</a:t>
            </a:r>
            <a:endParaRPr b="1"/>
          </a:p>
        </p:txBody>
      </p:sp>
      <p:sp>
        <p:nvSpPr>
          <p:cNvPr id="617" name="Google Shape;617;p46"/>
          <p:cNvSpPr txBox="1"/>
          <p:nvPr/>
        </p:nvSpPr>
        <p:spPr>
          <a:xfrm>
            <a:off x="1167675" y="3534638"/>
            <a:ext cx="17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곱셈</a:t>
            </a:r>
            <a:r>
              <a:rPr b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점수 리스트</a:t>
            </a:r>
            <a:endParaRPr b="1"/>
          </a:p>
        </p:txBody>
      </p:sp>
      <p:cxnSp>
        <p:nvCxnSpPr>
          <p:cNvPr id="618" name="Google Shape;618;p46"/>
          <p:cNvCxnSpPr/>
          <p:nvPr/>
        </p:nvCxnSpPr>
        <p:spPr>
          <a:xfrm>
            <a:off x="3387450" y="2589388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p46"/>
          <p:cNvCxnSpPr/>
          <p:nvPr/>
        </p:nvCxnSpPr>
        <p:spPr>
          <a:xfrm>
            <a:off x="4294463" y="2589388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46"/>
          <p:cNvCxnSpPr/>
          <p:nvPr/>
        </p:nvCxnSpPr>
        <p:spPr>
          <a:xfrm>
            <a:off x="5166813" y="2589388"/>
            <a:ext cx="0" cy="2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46"/>
          <p:cNvSpPr txBox="1"/>
          <p:nvPr/>
        </p:nvSpPr>
        <p:spPr>
          <a:xfrm>
            <a:off x="5290800" y="2551325"/>
            <a:ext cx="346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덧셈품사인지 강화품사인지 판단</a:t>
            </a:r>
            <a:endParaRPr b="1" u="sng"/>
          </a:p>
        </p:txBody>
      </p:sp>
      <p:sp>
        <p:nvSpPr>
          <p:cNvPr id="622" name="Google Shape;622;p46"/>
          <p:cNvSpPr txBox="1"/>
          <p:nvPr/>
        </p:nvSpPr>
        <p:spPr>
          <a:xfrm>
            <a:off x="2962275" y="4005038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덧셈품사</a:t>
            </a:r>
            <a:endParaRPr sz="900"/>
          </a:p>
        </p:txBody>
      </p:sp>
      <p:sp>
        <p:nvSpPr>
          <p:cNvPr id="623" name="Google Shape;623;p46"/>
          <p:cNvSpPr txBox="1"/>
          <p:nvPr/>
        </p:nvSpPr>
        <p:spPr>
          <a:xfrm>
            <a:off x="3850475" y="4005038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강화</a:t>
            </a: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품사</a:t>
            </a:r>
            <a:endParaRPr sz="900"/>
          </a:p>
        </p:txBody>
      </p:sp>
      <p:sp>
        <p:nvSpPr>
          <p:cNvPr id="624" name="Google Shape;624;p46"/>
          <p:cNvSpPr txBox="1"/>
          <p:nvPr/>
        </p:nvSpPr>
        <p:spPr>
          <a:xfrm>
            <a:off x="4790800" y="4005038"/>
            <a:ext cx="88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덧셈품사이자 </a:t>
            </a: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강화품사</a:t>
            </a:r>
            <a:endParaRPr sz="9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(=형용사)</a:t>
            </a:r>
            <a:endParaRPr sz="9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25" name="Google Shape;625;p46"/>
          <p:cNvSpPr txBox="1"/>
          <p:nvPr/>
        </p:nvSpPr>
        <p:spPr>
          <a:xfrm>
            <a:off x="76200" y="41150"/>
            <a:ext cx="183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씨티은행 어플리뷰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6" name="Google Shape;626;p46"/>
          <p:cNvSpPr txBox="1"/>
          <p:nvPr/>
        </p:nvSpPr>
        <p:spPr>
          <a:xfrm>
            <a:off x="92363" y="936875"/>
            <a:ext cx="779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덧셈품사 : NNG(일반명사),  NNP(고유명사), VV(동사), </a:t>
            </a: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VA(형용사)</a:t>
            </a: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NR(수사), IC(감탄사), 어근(XR),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                  VCN(r긍정지정사), VCP(부정지정사)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7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47"/>
          <p:cNvSpPr txBox="1"/>
          <p:nvPr/>
        </p:nvSpPr>
        <p:spPr>
          <a:xfrm>
            <a:off x="382900" y="311350"/>
            <a:ext cx="3616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문장 긍부정 계산 알고리즘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633" name="Google Shape;633;p47"/>
          <p:cNvGraphicFramePr/>
          <p:nvPr/>
        </p:nvGraphicFramePr>
        <p:xfrm>
          <a:off x="2109475" y="1902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34" name="Google Shape;634;p47"/>
          <p:cNvGraphicFramePr/>
          <p:nvPr/>
        </p:nvGraphicFramePr>
        <p:xfrm>
          <a:off x="2109475" y="2449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5" name="Google Shape;635;p47"/>
          <p:cNvSpPr txBox="1"/>
          <p:nvPr/>
        </p:nvSpPr>
        <p:spPr>
          <a:xfrm>
            <a:off x="314875" y="1893288"/>
            <a:ext cx="17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 점수 리스트</a:t>
            </a:r>
            <a:endParaRPr b="1"/>
          </a:p>
        </p:txBody>
      </p:sp>
      <p:sp>
        <p:nvSpPr>
          <p:cNvPr id="636" name="Google Shape;636;p47"/>
          <p:cNvSpPr txBox="1"/>
          <p:nvPr/>
        </p:nvSpPr>
        <p:spPr>
          <a:xfrm>
            <a:off x="314875" y="2439888"/>
            <a:ext cx="17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곱셈 점수 리스트</a:t>
            </a:r>
            <a:endParaRPr b="1"/>
          </a:p>
        </p:txBody>
      </p:sp>
      <p:sp>
        <p:nvSpPr>
          <p:cNvPr id="637" name="Google Shape;637;p47"/>
          <p:cNvSpPr txBox="1"/>
          <p:nvPr/>
        </p:nvSpPr>
        <p:spPr>
          <a:xfrm>
            <a:off x="2109475" y="2910288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덧셈품사</a:t>
            </a:r>
            <a:endParaRPr sz="900"/>
          </a:p>
        </p:txBody>
      </p:sp>
      <p:sp>
        <p:nvSpPr>
          <p:cNvPr id="638" name="Google Shape;638;p47"/>
          <p:cNvSpPr txBox="1"/>
          <p:nvPr/>
        </p:nvSpPr>
        <p:spPr>
          <a:xfrm>
            <a:off x="2997675" y="2910288"/>
            <a:ext cx="88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강화품사</a:t>
            </a:r>
            <a:endParaRPr sz="900"/>
          </a:p>
        </p:txBody>
      </p:sp>
      <p:sp>
        <p:nvSpPr>
          <p:cNvPr id="639" name="Google Shape;639;p47"/>
          <p:cNvSpPr txBox="1"/>
          <p:nvPr/>
        </p:nvSpPr>
        <p:spPr>
          <a:xfrm>
            <a:off x="3938000" y="2910288"/>
            <a:ext cx="888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덧셈품사이자 강화품사</a:t>
            </a:r>
            <a:endParaRPr sz="9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(=형용사)</a:t>
            </a:r>
            <a:endParaRPr sz="9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40" name="Google Shape;640;p47"/>
          <p:cNvSpPr/>
          <p:nvPr/>
        </p:nvSpPr>
        <p:spPr>
          <a:xfrm>
            <a:off x="3826200" y="1780663"/>
            <a:ext cx="1121700" cy="175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1" name="Google Shape;641;p47"/>
          <p:cNvCxnSpPr/>
          <p:nvPr/>
        </p:nvCxnSpPr>
        <p:spPr>
          <a:xfrm>
            <a:off x="5163050" y="2440000"/>
            <a:ext cx="29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47"/>
          <p:cNvSpPr txBox="1"/>
          <p:nvPr/>
        </p:nvSpPr>
        <p:spPr>
          <a:xfrm>
            <a:off x="5672800" y="2239900"/>
            <a:ext cx="30000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덧셈점수와 곱셈점수를 같이 가지는 </a:t>
            </a:r>
            <a:r>
              <a:rPr b="1" lang="en" sz="1500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형용사에 대한 처리</a:t>
            </a: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가 필요!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언제 덧셈점수만 갖고</a:t>
            </a:r>
            <a:endParaRPr b="1">
              <a:solidFill>
                <a:schemeClr val="dk1"/>
              </a:solidFill>
              <a:highlight>
                <a:srgbClr val="CFE2F3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언제 곱셈점수만 갖는지 판단</a:t>
            </a:r>
            <a:endParaRPr b="1">
              <a:solidFill>
                <a:schemeClr val="dk1"/>
              </a:solidFill>
              <a:highlight>
                <a:srgbClr val="CFE2F3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43" name="Google Shape;643;p47"/>
          <p:cNvSpPr txBox="1"/>
          <p:nvPr/>
        </p:nvSpPr>
        <p:spPr>
          <a:xfrm>
            <a:off x="76200" y="41150"/>
            <a:ext cx="183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씨티은행 어플리뷰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8"/>
          <p:cNvSpPr txBox="1"/>
          <p:nvPr/>
        </p:nvSpPr>
        <p:spPr>
          <a:xfrm>
            <a:off x="154525" y="1865725"/>
            <a:ext cx="3232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보 : 중성 / 안좋 : 부정 / 한눈 : 긍정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1번 문장 : 중성 + 부정 -&gt; </a:t>
            </a:r>
            <a:r>
              <a:rPr b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부정</a:t>
            </a:r>
            <a:endParaRPr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2번 문장 : 긍정 + 부정 -&gt; </a:t>
            </a:r>
            <a:r>
              <a:rPr b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중성(?)</a:t>
            </a:r>
            <a:endParaRPr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49" name="Google Shape;649;p48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0" name="Google Shape;650;p48"/>
          <p:cNvSpPr txBox="1"/>
          <p:nvPr/>
        </p:nvSpPr>
        <p:spPr>
          <a:xfrm>
            <a:off x="382900" y="311350"/>
            <a:ext cx="3616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문장 긍부정 계산 알고리즘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1" name="Google Shape;651;p48"/>
          <p:cNvSpPr txBox="1"/>
          <p:nvPr/>
        </p:nvSpPr>
        <p:spPr>
          <a:xfrm>
            <a:off x="163725" y="7725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보기 안좋아요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한눈에 보기 안좋아요 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52" name="Google Shape;652;p48"/>
          <p:cNvSpPr txBox="1"/>
          <p:nvPr/>
        </p:nvSpPr>
        <p:spPr>
          <a:xfrm>
            <a:off x="2036853" y="767300"/>
            <a:ext cx="3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[['보', 'VV'], ['안', 'MAG'], ['좋', 'VA']]</a:t>
            </a:r>
            <a:endParaRPr/>
          </a:p>
        </p:txBody>
      </p:sp>
      <p:sp>
        <p:nvSpPr>
          <p:cNvPr id="653" name="Google Shape;653;p48"/>
          <p:cNvSpPr txBox="1"/>
          <p:nvPr/>
        </p:nvSpPr>
        <p:spPr>
          <a:xfrm>
            <a:off x="2036850" y="1189700"/>
            <a:ext cx="5070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[['한눈', 'NNG'], ['보', 'VV'], ['안', 'MAG'], ['좋', 'VA']]</a:t>
            </a:r>
            <a:endParaRPr/>
          </a:p>
        </p:txBody>
      </p:sp>
      <p:cxnSp>
        <p:nvCxnSpPr>
          <p:cNvPr id="654" name="Google Shape;654;p48"/>
          <p:cNvCxnSpPr/>
          <p:nvPr/>
        </p:nvCxnSpPr>
        <p:spPr>
          <a:xfrm>
            <a:off x="3082525" y="2296675"/>
            <a:ext cx="3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5" name="Google Shape;655;p48"/>
          <p:cNvSpPr txBox="1"/>
          <p:nvPr/>
        </p:nvSpPr>
        <p:spPr>
          <a:xfrm>
            <a:off x="3846700" y="2001475"/>
            <a:ext cx="507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형용사가 문장 맨끝에 올 때</a:t>
            </a: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 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형용사는 </a:t>
            </a: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강화품사가 되고 전체점수에 강화값을 곱한다.</a:t>
            </a:r>
            <a:endParaRPr>
              <a:solidFill>
                <a:schemeClr val="dk1"/>
              </a:solidFill>
              <a:highlight>
                <a:srgbClr val="CFE2F3"/>
              </a:highlight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56" name="Google Shape;656;p48"/>
          <p:cNvSpPr txBox="1"/>
          <p:nvPr/>
        </p:nvSpPr>
        <p:spPr>
          <a:xfrm>
            <a:off x="163725" y="3130175"/>
            <a:ext cx="222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쓰기 좋은 앱이다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쓰기 좋다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57" name="Google Shape;657;p48"/>
          <p:cNvSpPr txBox="1"/>
          <p:nvPr/>
        </p:nvSpPr>
        <p:spPr>
          <a:xfrm>
            <a:off x="2036850" y="3082675"/>
            <a:ext cx="499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[['쓰', 'VV'], ['좋', 'VA'], ['앱', 'NNG'], ['이', 'VCP']]</a:t>
            </a:r>
            <a:endParaRPr/>
          </a:p>
        </p:txBody>
      </p:sp>
      <p:sp>
        <p:nvSpPr>
          <p:cNvPr id="658" name="Google Shape;658;p48"/>
          <p:cNvSpPr txBox="1"/>
          <p:nvPr/>
        </p:nvSpPr>
        <p:spPr>
          <a:xfrm>
            <a:off x="2036850" y="35812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[['쓰', 'VV'], ['좋', 'VA']]</a:t>
            </a:r>
            <a:endParaRPr/>
          </a:p>
        </p:txBody>
      </p:sp>
      <p:sp>
        <p:nvSpPr>
          <p:cNvPr id="659" name="Google Shape;659;p48"/>
          <p:cNvSpPr txBox="1"/>
          <p:nvPr/>
        </p:nvSpPr>
        <p:spPr>
          <a:xfrm>
            <a:off x="0" y="772575"/>
            <a:ext cx="33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1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2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60" name="Google Shape;660;p48"/>
          <p:cNvSpPr txBox="1"/>
          <p:nvPr/>
        </p:nvSpPr>
        <p:spPr>
          <a:xfrm>
            <a:off x="0" y="3130175"/>
            <a:ext cx="33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1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2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61" name="Google Shape;661;p48"/>
          <p:cNvSpPr txBox="1"/>
          <p:nvPr/>
        </p:nvSpPr>
        <p:spPr>
          <a:xfrm>
            <a:off x="154525" y="4130775"/>
            <a:ext cx="323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1번 문장 : ‘좋’ 이 ‘앱’을 꾸미는 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       관형어로 쓰임</a:t>
            </a:r>
            <a:endParaRPr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2번 문장 : ‘좋’ 이 서술어로 쓰임</a:t>
            </a:r>
            <a:endParaRPr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662" name="Google Shape;662;p48"/>
          <p:cNvCxnSpPr/>
          <p:nvPr/>
        </p:nvCxnSpPr>
        <p:spPr>
          <a:xfrm>
            <a:off x="3447063" y="4460575"/>
            <a:ext cx="3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3" name="Google Shape;663;p48"/>
          <p:cNvSpPr txBox="1"/>
          <p:nvPr/>
        </p:nvSpPr>
        <p:spPr>
          <a:xfrm>
            <a:off x="3846700" y="3874225"/>
            <a:ext cx="507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형용사 뒤</a:t>
            </a:r>
            <a:r>
              <a:rPr b="1" lang="en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에</a:t>
            </a: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명사 성분(일반,고유)이 있으면</a:t>
            </a: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형용사는 </a:t>
            </a: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강화</a:t>
            </a: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품사가 되고 명사의 덧셈점수에 강화값을 곱한다</a:t>
            </a:r>
            <a:endParaRPr>
              <a:solidFill>
                <a:schemeClr val="dk1"/>
              </a:solidFill>
              <a:highlight>
                <a:srgbClr val="CFE2F3"/>
              </a:highlight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형용사 뒤에</a:t>
            </a: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명사 성분(일반,고유)이 없으면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CFE2F3"/>
                </a:highlight>
                <a:latin typeface="Manjari"/>
                <a:ea typeface="Manjari"/>
                <a:cs typeface="Manjari"/>
                <a:sym typeface="Manjari"/>
              </a:rPr>
              <a:t>형용사는 덧셈품사가 된다.</a:t>
            </a: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cxnSp>
        <p:nvCxnSpPr>
          <p:cNvPr id="664" name="Google Shape;664;p48"/>
          <p:cNvCxnSpPr/>
          <p:nvPr/>
        </p:nvCxnSpPr>
        <p:spPr>
          <a:xfrm>
            <a:off x="169950" y="2901575"/>
            <a:ext cx="867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48"/>
          <p:cNvSpPr txBox="1"/>
          <p:nvPr/>
        </p:nvSpPr>
        <p:spPr>
          <a:xfrm>
            <a:off x="76200" y="41150"/>
            <a:ext cx="183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씨티은행 어플리뷰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1" name="Google Shape;671;p49"/>
          <p:cNvSpPr txBox="1"/>
          <p:nvPr/>
        </p:nvSpPr>
        <p:spPr>
          <a:xfrm>
            <a:off x="382900" y="311350"/>
            <a:ext cx="3616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Nanum Gothic"/>
                <a:ea typeface="Nanum Gothic"/>
                <a:cs typeface="Nanum Gothic"/>
                <a:sym typeface="Nanum Gothic"/>
              </a:rPr>
              <a:t>문장 긍부정 계산 알고리즘</a:t>
            </a:r>
            <a:endParaRPr b="1" sz="2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2" name="Google Shape;672;p49"/>
          <p:cNvSpPr txBox="1"/>
          <p:nvPr/>
        </p:nvSpPr>
        <p:spPr>
          <a:xfrm>
            <a:off x="250000" y="1094400"/>
            <a:ext cx="843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형용사를 앞선 규칙에 따라 덧셈품사 or 강화품사 로 설정하면, </a:t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점수 리스트 형태는  같은 인덱스에서 덧셈점수나 곱셈점수 둘 중 한 점수만 갖고 있는 형태가 됨</a:t>
            </a:r>
            <a:endParaRPr/>
          </a:p>
        </p:txBody>
      </p:sp>
      <p:graphicFrame>
        <p:nvGraphicFramePr>
          <p:cNvPr id="673" name="Google Shape;673;p49"/>
          <p:cNvGraphicFramePr/>
          <p:nvPr/>
        </p:nvGraphicFramePr>
        <p:xfrm>
          <a:off x="2044600" y="179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74" name="Google Shape;674;p49"/>
          <p:cNvGraphicFramePr/>
          <p:nvPr/>
        </p:nvGraphicFramePr>
        <p:xfrm>
          <a:off x="2044600" y="234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75" name="Google Shape;675;p49"/>
          <p:cNvSpPr txBox="1"/>
          <p:nvPr/>
        </p:nvSpPr>
        <p:spPr>
          <a:xfrm>
            <a:off x="250000" y="1789838"/>
            <a:ext cx="17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 점수 리스트</a:t>
            </a:r>
            <a:endParaRPr b="1"/>
          </a:p>
        </p:txBody>
      </p:sp>
      <p:sp>
        <p:nvSpPr>
          <p:cNvPr id="676" name="Google Shape;676;p49"/>
          <p:cNvSpPr txBox="1"/>
          <p:nvPr/>
        </p:nvSpPr>
        <p:spPr>
          <a:xfrm>
            <a:off x="250000" y="2336438"/>
            <a:ext cx="17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곱셈 점수 리스트</a:t>
            </a:r>
            <a:endParaRPr b="1"/>
          </a:p>
        </p:txBody>
      </p:sp>
      <p:sp>
        <p:nvSpPr>
          <p:cNvPr id="677" name="Google Shape;677;p49"/>
          <p:cNvSpPr txBox="1"/>
          <p:nvPr/>
        </p:nvSpPr>
        <p:spPr>
          <a:xfrm>
            <a:off x="167925" y="4285400"/>
            <a:ext cx="880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곱셈 점수는 맨끝에 오지 않는 이상 </a:t>
            </a:r>
            <a:r>
              <a:rPr b="1" lang="en" sz="1300">
                <a:latin typeface="Manjari"/>
                <a:ea typeface="Manjari"/>
                <a:cs typeface="Manjari"/>
                <a:sym typeface="Manjari"/>
              </a:rPr>
              <a:t>무조건 다음 인덱스 덧셈 점수 값에 곱</a:t>
            </a: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하고, 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다음 인덱스 </a:t>
            </a:r>
            <a:r>
              <a:rPr b="1" lang="en" sz="1300">
                <a:latin typeface="Manjari"/>
                <a:ea typeface="Manjari"/>
                <a:cs typeface="Manjari"/>
                <a:sym typeface="Manjari"/>
              </a:rPr>
              <a:t>덧셈 점수값이 없다면 다음 인덱스 곱셈 점수 값에 곱</a:t>
            </a:r>
            <a:r>
              <a:rPr lang="en" sz="1300">
                <a:latin typeface="Manjari"/>
                <a:ea typeface="Manjari"/>
                <a:cs typeface="Manjari"/>
                <a:sym typeface="Manjari"/>
              </a:rPr>
              <a:t>해진다.</a:t>
            </a:r>
            <a:r>
              <a:rPr lang="en" sz="700">
                <a:latin typeface="Manjari"/>
                <a:ea typeface="Manjari"/>
                <a:cs typeface="Manjari"/>
                <a:sym typeface="Manjari"/>
              </a:rPr>
              <a:t> (덧셈 점수값이 없으면 곱셈 점수값이 있다는 뜻)</a:t>
            </a:r>
            <a:endParaRPr sz="1300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678" name="Google Shape;678;p49"/>
          <p:cNvSpPr txBox="1"/>
          <p:nvPr/>
        </p:nvSpPr>
        <p:spPr>
          <a:xfrm>
            <a:off x="76200" y="41150"/>
            <a:ext cx="183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씨티은행 어플리뷰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679" name="Google Shape;679;p49"/>
          <p:cNvGraphicFramePr/>
          <p:nvPr/>
        </p:nvGraphicFramePr>
        <p:xfrm>
          <a:off x="3936575" y="2966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점수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80" name="Google Shape;680;p49"/>
          <p:cNvGraphicFramePr/>
          <p:nvPr/>
        </p:nvGraphicFramePr>
        <p:xfrm>
          <a:off x="3936575" y="3455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{5DFB5FAD-4917-49C0-BE4A-1307D92C6450}</a:tableStyleId>
              </a:tblPr>
              <a:tblGrid>
                <a:gridCol w="888125"/>
                <a:gridCol w="888125"/>
                <a:gridCol w="888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점수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X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1" name="Google Shape;681;p49"/>
          <p:cNvSpPr txBox="1"/>
          <p:nvPr/>
        </p:nvSpPr>
        <p:spPr>
          <a:xfrm>
            <a:off x="2141975" y="2880688"/>
            <a:ext cx="1794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202124"/>
                </a:solidFill>
              </a:rPr>
              <a:t>Σ</a:t>
            </a:r>
            <a:r>
              <a:rPr b="1"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덧셈 점수 리스트</a:t>
            </a:r>
            <a:endParaRPr b="1" sz="1500"/>
          </a:p>
        </p:txBody>
      </p:sp>
      <p:sp>
        <p:nvSpPr>
          <p:cNvPr id="682" name="Google Shape;682;p49"/>
          <p:cNvSpPr txBox="1"/>
          <p:nvPr/>
        </p:nvSpPr>
        <p:spPr>
          <a:xfrm>
            <a:off x="2616200" y="3469450"/>
            <a:ext cx="124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곱셈 점수 리스트</a:t>
            </a:r>
            <a:endParaRPr b="1" sz="1100"/>
          </a:p>
        </p:txBody>
      </p:sp>
      <p:sp>
        <p:nvSpPr>
          <p:cNvPr id="683" name="Google Shape;683;p49"/>
          <p:cNvSpPr txBox="1"/>
          <p:nvPr/>
        </p:nvSpPr>
        <p:spPr>
          <a:xfrm>
            <a:off x="238675" y="2846288"/>
            <a:ext cx="179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최종 점수 		</a:t>
            </a:r>
            <a:r>
              <a:rPr b="1" lang="en" sz="2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=</a:t>
            </a:r>
            <a:endParaRPr b="1" sz="2200"/>
          </a:p>
        </p:txBody>
      </p:sp>
      <p:cxnSp>
        <p:nvCxnSpPr>
          <p:cNvPr id="684" name="Google Shape;684;p49"/>
          <p:cNvCxnSpPr>
            <a:stCxn id="682" idx="1"/>
          </p:cNvCxnSpPr>
          <p:nvPr/>
        </p:nvCxnSpPr>
        <p:spPr>
          <a:xfrm rot="10800000">
            <a:off x="2616200" y="3322450"/>
            <a:ext cx="0" cy="3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49"/>
          <p:cNvSpPr txBox="1"/>
          <p:nvPr/>
        </p:nvSpPr>
        <p:spPr>
          <a:xfrm>
            <a:off x="2551300" y="3851675"/>
            <a:ext cx="540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곱셈점수리스트는 덧셈점수 리스트에 들어있는 점수값을 변경하는데 사용됨</a:t>
            </a:r>
            <a:endParaRPr sz="1200" u="sng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1" name="Google Shape;691;p50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PROJECTS</a:t>
            </a:r>
            <a:endParaRPr sz="2200"/>
          </a:p>
        </p:txBody>
      </p:sp>
      <p:sp>
        <p:nvSpPr>
          <p:cNvPr id="692" name="Google Shape;692;p50"/>
          <p:cNvSpPr txBox="1"/>
          <p:nvPr>
            <p:ph idx="2" type="subTitle"/>
          </p:nvPr>
        </p:nvSpPr>
        <p:spPr>
          <a:xfrm>
            <a:off x="3433751" y="3118219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문제제기와 앞으로의 계획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3" name="Google Shape;693;p50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추후 계획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9" name="Google Shape;699;p5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51"/>
          <p:cNvSpPr txBox="1"/>
          <p:nvPr/>
        </p:nvSpPr>
        <p:spPr>
          <a:xfrm>
            <a:off x="256025" y="1204000"/>
            <a:ext cx="87354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단문 문장 </a:t>
            </a:r>
            <a:r>
              <a:rPr lang="en" sz="1300">
                <a:solidFill>
                  <a:schemeClr val="dk1"/>
                </a:solidFill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20개</a:t>
            </a: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를 임의로 추출하여 설정한 계산 알고리즘으로 </a:t>
            </a:r>
            <a:r>
              <a:rPr lang="en" sz="1300">
                <a:solidFill>
                  <a:schemeClr val="dk1"/>
                </a:solidFill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긍부정 점수를 계산</a:t>
            </a: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해보고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문장과 결과값을 비교하여 </a:t>
            </a:r>
            <a:r>
              <a:rPr lang="en" sz="1300">
                <a:solidFill>
                  <a:schemeClr val="dk1"/>
                </a:solidFill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예외상황 확인</a:t>
            </a: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AutoNum type="arabicPeriod"/>
            </a:pPr>
            <a:r>
              <a:rPr lang="en" sz="1300">
                <a:solidFill>
                  <a:schemeClr val="dk1"/>
                </a:solidFill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장문 문장을 쪼갤 수 있는 방법</a:t>
            </a: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고민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(현재는 연결어미, 종결어미로 구분하는 방안을 고안 중)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예시)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원문: 설정들어가면 아무것도 안되고 먹통이되요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그리고 원하는걸 하기에 너무 난잡하고 찾기도힘들어요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앱자체가 렉도심하고 끊김이 있어요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anum Gothic"/>
              <a:buAutoNum type="arabicPeriod"/>
            </a:pP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덧셈점수도 강화점수도 갖지 않는 단어들은 0점을 부여하여 중성 단어로 보고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1의 방법으로 test 하면서 쓸모없다고 판단되는 명사를 </a:t>
            </a:r>
            <a:r>
              <a:rPr lang="en" sz="1300">
                <a:solidFill>
                  <a:schemeClr val="dk1"/>
                </a:solidFill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STOP WORDS</a:t>
            </a:r>
            <a:r>
              <a:rPr lang="en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 지정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01" name="Google Shape;701;p51"/>
          <p:cNvCxnSpPr/>
          <p:nvPr/>
        </p:nvCxnSpPr>
        <p:spPr>
          <a:xfrm>
            <a:off x="902325" y="1961338"/>
            <a:ext cx="36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2" name="Google Shape;702;p51"/>
          <p:cNvSpPr txBox="1"/>
          <p:nvPr/>
        </p:nvSpPr>
        <p:spPr>
          <a:xfrm>
            <a:off x="1360600" y="1761238"/>
            <a:ext cx="386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예외상황 어떻게 처리할 지?</a:t>
            </a:r>
            <a:endParaRPr b="1"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알고리즘에서 변경/추가할 규칙 생각</a:t>
            </a:r>
            <a:endParaRPr b="1"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703" name="Google Shape;703;p51"/>
          <p:cNvSpPr txBox="1"/>
          <p:nvPr/>
        </p:nvSpPr>
        <p:spPr>
          <a:xfrm>
            <a:off x="3947075" y="2778900"/>
            <a:ext cx="4053900" cy="1262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 :</a:t>
            </a: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[('설정', 'NNG'), ('들어가', 'VV')]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B: [('아무것', 'NNG'), ('안', 'NNG')],  부정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C: [('먹통', 'NNG'), ('이', 'VCP')],  부정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D: [('원하', 'VV'), ('하', 'VV'), ('너무', 'MAG'), ('난잡', 'XR')],  부정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E: [('찾', 'VV'), ('힘들', 'VA')],  부정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F: [('끊기', 'VV'), ('있', 'VV')]] 부정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점수 = A + B + C + D + E + F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4" name="Google Shape;704;p51"/>
          <p:cNvSpPr txBox="1"/>
          <p:nvPr/>
        </p:nvSpPr>
        <p:spPr>
          <a:xfrm>
            <a:off x="76200" y="41150"/>
            <a:ext cx="183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계획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생각해야 할 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0" name="Google Shape;710;p5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52"/>
          <p:cNvSpPr txBox="1"/>
          <p:nvPr/>
        </p:nvSpPr>
        <p:spPr>
          <a:xfrm>
            <a:off x="464500" y="1514075"/>
            <a:ext cx="7669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형용사의 점수 계산 방법 </a:t>
            </a:r>
            <a:endParaRPr b="1" sz="1600">
              <a:solidFill>
                <a:schemeClr val="dk1"/>
              </a:solidFill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-&gt;품사의 위치로 덧셈/강화품사 정하기에는 문법적 신뢰성이 떨어짐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생각하고 있는 방법 : 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부정 형용사면 강화품사 , 긍정 형용사면 덧셈품사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강화값이 언제 특정 점수값을 곱할지 전체 점수값을 곱할지</a:t>
            </a:r>
            <a:endParaRPr b="1" sz="1600">
              <a:solidFill>
                <a:schemeClr val="dk1"/>
              </a:solidFill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-&gt; 부사의 위치가 자유롭다는 점에서 위치를 기준으로 계산할 시 예외상황 많이 나올 가능성 높음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생각하고 있는 방법 : 어떤 어미가 나오고 뒤에 강화품사가 오면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    전체 값을 곱해주거나 일부를 곱하는 식으로 결정하는 방법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단문 리뷰 와 장문 리뷰 결과값의 범위문제</a:t>
            </a:r>
            <a:endParaRPr b="1" sz="1600">
              <a:highlight>
                <a:srgbClr val="CFE2F3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장문 리뷰의 경우 : 여러개의 단문 계산값의 누적값이 최종 점수임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 -&gt; 동일한 긍부정 정도를 갖는 단문/복문 리뷰가 점수에서 큰 차이를 보임 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2" name="Google Shape;712;p52"/>
          <p:cNvSpPr txBox="1"/>
          <p:nvPr/>
        </p:nvSpPr>
        <p:spPr>
          <a:xfrm>
            <a:off x="76200" y="41150"/>
            <a:ext cx="18363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고려사항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53"/>
          <p:cNvSpPr txBox="1"/>
          <p:nvPr>
            <p:ph idx="4294967295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END</a:t>
            </a:r>
            <a:endParaRPr sz="1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9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OBJECTIVES</a:t>
            </a:r>
            <a:endParaRPr sz="2200"/>
          </a:p>
        </p:txBody>
      </p:sp>
      <p:sp>
        <p:nvSpPr>
          <p:cNvPr id="219" name="Google Shape;219;p29"/>
          <p:cNvSpPr txBox="1"/>
          <p:nvPr>
            <p:ph idx="2" type="subTitle"/>
          </p:nvPr>
        </p:nvSpPr>
        <p:spPr>
          <a:xfrm>
            <a:off x="3433801" y="3109419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주제와 목표 구체화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p29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01</a:t>
            </a:r>
            <a:endParaRPr sz="10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230025" y="1895050"/>
            <a:ext cx="36780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모바일뱅킹 앱 리뷰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616475" y="2343100"/>
            <a:ext cx="3291600" cy="20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금융소비자연맹에서 선정한 은행 순위에서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지방은행을 제외한 상위 11개 은행의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모바일뱅킹 앱 리뷰를 분석</a:t>
            </a:r>
            <a:r>
              <a:rPr lang="en" sz="1300"/>
              <a:t> </a:t>
            </a:r>
            <a:endParaRPr sz="1300"/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951" y="3650325"/>
            <a:ext cx="1149599" cy="114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121" y="2569643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121" y="1467411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1175" y="365161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1175" y="3671900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1175" y="1467408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91175" y="2569654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25216" y="365151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25216" y="1467397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25216" y="2569642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25216" y="3671888"/>
            <a:ext cx="1106443" cy="110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37500" y="685175"/>
            <a:ext cx="1106450" cy="62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4294967295" type="subTitle"/>
          </p:nvPr>
        </p:nvSpPr>
        <p:spPr>
          <a:xfrm>
            <a:off x="76200" y="41156"/>
            <a:ext cx="1042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주제 설명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/>
          <p:nvPr/>
        </p:nvSpPr>
        <p:spPr>
          <a:xfrm rot="-5400000">
            <a:off x="3279900" y="2723550"/>
            <a:ext cx="2584200" cy="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47" name="Google Shape;247;p31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1"/>
          <p:cNvSpPr txBox="1"/>
          <p:nvPr/>
        </p:nvSpPr>
        <p:spPr>
          <a:xfrm>
            <a:off x="1307573" y="2966211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분야별 가중 계산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1171615" y="3311550"/>
            <a:ext cx="2037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빈도순으로 은행 앱에서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중요하게 여겨지는 분야 선별, 가중치 부여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5925663" y="2241006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감성사전 구축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5924175" y="2597200"/>
            <a:ext cx="2383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각 분야별 감성사전을 구축하고 긍⋅부정 점수 부여,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리뷰 점수화하기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5916138" y="3691417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개선사항 제안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5914656" y="4050725"/>
            <a:ext cx="203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리뷰에서 자주 등장한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문제점과 개선사항을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분야별로 제안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1528673" y="1515800"/>
            <a:ext cx="16809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리뷰 자연어 처리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1171575" y="1866675"/>
            <a:ext cx="2036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국어로 된 뱅킹앱 리뷰를 처리하는 데 가장 알맞은 방식을 찾아내고 분석하기</a:t>
            </a:r>
            <a:endParaRPr sz="13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4297656" y="133910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1"/>
          <p:cNvCxnSpPr>
            <a:stCxn id="256" idx="1"/>
            <a:endCxn id="254" idx="3"/>
          </p:cNvCxnSpPr>
          <p:nvPr/>
        </p:nvCxnSpPr>
        <p:spPr>
          <a:xfrm rot="10800000">
            <a:off x="3209556" y="1613450"/>
            <a:ext cx="1088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58" name="Google Shape;258;p31"/>
          <p:cNvSpPr/>
          <p:nvPr/>
        </p:nvSpPr>
        <p:spPr>
          <a:xfrm flipH="1">
            <a:off x="4297656" y="2064306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31"/>
          <p:cNvCxnSpPr>
            <a:stCxn id="258" idx="1"/>
            <a:endCxn id="250" idx="1"/>
          </p:cNvCxnSpPr>
          <p:nvPr/>
        </p:nvCxnSpPr>
        <p:spPr>
          <a:xfrm>
            <a:off x="4846356" y="2338656"/>
            <a:ext cx="1079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60" name="Google Shape;260;p31"/>
          <p:cNvSpPr/>
          <p:nvPr/>
        </p:nvSpPr>
        <p:spPr>
          <a:xfrm>
            <a:off x="4297656" y="2789524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31"/>
          <p:cNvCxnSpPr>
            <a:stCxn id="260" idx="1"/>
            <a:endCxn id="248" idx="3"/>
          </p:cNvCxnSpPr>
          <p:nvPr/>
        </p:nvCxnSpPr>
        <p:spPr>
          <a:xfrm rot="10800000">
            <a:off x="3209556" y="3063874"/>
            <a:ext cx="1088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62" name="Google Shape;262;p31"/>
          <p:cNvSpPr/>
          <p:nvPr/>
        </p:nvSpPr>
        <p:spPr>
          <a:xfrm flipH="1">
            <a:off x="4297656" y="3514717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1"/>
          <p:cNvCxnSpPr>
            <a:stCxn id="262" idx="1"/>
            <a:endCxn id="252" idx="1"/>
          </p:cNvCxnSpPr>
          <p:nvPr/>
        </p:nvCxnSpPr>
        <p:spPr>
          <a:xfrm>
            <a:off x="4846356" y="3789067"/>
            <a:ext cx="1069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264" name="Google Shape;264;p31"/>
          <p:cNvGrpSpPr/>
          <p:nvPr/>
        </p:nvGrpSpPr>
        <p:grpSpPr>
          <a:xfrm>
            <a:off x="4391021" y="1455967"/>
            <a:ext cx="361971" cy="314958"/>
            <a:chOff x="3716358" y="1544655"/>
            <a:chExt cx="361971" cy="314958"/>
          </a:xfrm>
        </p:grpSpPr>
        <p:sp>
          <p:nvSpPr>
            <p:cNvPr id="265" name="Google Shape;265;p31"/>
            <p:cNvSpPr/>
            <p:nvPr/>
          </p:nvSpPr>
          <p:spPr>
            <a:xfrm>
              <a:off x="3767509" y="1646957"/>
              <a:ext cx="231213" cy="10663"/>
            </a:xfrm>
            <a:custGeom>
              <a:rect b="b" l="l" r="r" t="t"/>
              <a:pathLst>
                <a:path extrusionOk="0" h="335" w="7264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3767509" y="1618532"/>
              <a:ext cx="152020" cy="10663"/>
            </a:xfrm>
            <a:custGeom>
              <a:rect b="b" l="l" r="r" t="t"/>
              <a:pathLst>
                <a:path extrusionOk="0" h="335" w="4776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3931624" y="1618532"/>
              <a:ext cx="67098" cy="10663"/>
            </a:xfrm>
            <a:custGeom>
              <a:rect b="b" l="l" r="r" t="t"/>
              <a:pathLst>
                <a:path extrusionOk="0" h="335" w="2108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3767509" y="1590108"/>
              <a:ext cx="39087" cy="10663"/>
            </a:xfrm>
            <a:custGeom>
              <a:rect b="b" l="l" r="r" t="t"/>
              <a:pathLst>
                <a:path extrusionOk="0" h="335" w="122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3818309" y="1590108"/>
              <a:ext cx="180412" cy="10663"/>
            </a:xfrm>
            <a:custGeom>
              <a:rect b="b" l="l" r="r" t="t"/>
              <a:pathLst>
                <a:path extrusionOk="0" h="335" w="5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31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271" name="Google Shape;271;p31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rect b="b" l="l" r="r" t="t"/>
                <a:pathLst>
                  <a:path extrusionOk="0" h="335" w="2656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rect b="b" l="l" r="r" t="t"/>
                <a:pathLst>
                  <a:path extrusionOk="0" h="335" w="3882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rect b="b" l="l" r="r" t="t"/>
                <a:pathLst>
                  <a:path extrusionOk="0" h="335" w="549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rect b="b" l="l" r="r" t="t"/>
                <a:pathLst>
                  <a:path extrusionOk="0" h="335" w="1394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rect b="b" l="l" r="r" t="t"/>
                <a:pathLst>
                  <a:path extrusionOk="0" h="9895" w="11372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6" name="Google Shape;276;p31"/>
          <p:cNvSpPr/>
          <p:nvPr/>
        </p:nvSpPr>
        <p:spPr>
          <a:xfrm>
            <a:off x="4420255" y="2190577"/>
            <a:ext cx="303502" cy="296135"/>
          </a:xfrm>
          <a:custGeom>
            <a:rect b="b" l="l" r="r" t="t"/>
            <a:pathLst>
              <a:path extrusionOk="0" h="10491" w="10752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4398274" y="2889351"/>
            <a:ext cx="361888" cy="330961"/>
          </a:xfrm>
          <a:custGeom>
            <a:rect b="b" l="l" r="r" t="t"/>
            <a:pathLst>
              <a:path extrusionOk="0" h="11183" w="12228">
                <a:moveTo>
                  <a:pt x="4560" y="3991"/>
                </a:moveTo>
                <a:cubicBezTo>
                  <a:pt x="4739" y="3991"/>
                  <a:pt x="4894" y="4146"/>
                  <a:pt x="4894" y="4324"/>
                </a:cubicBezTo>
                <a:cubicBezTo>
                  <a:pt x="4894" y="4503"/>
                  <a:pt x="4739" y="4646"/>
                  <a:pt x="4560" y="4646"/>
                </a:cubicBezTo>
                <a:cubicBezTo>
                  <a:pt x="4382" y="4646"/>
                  <a:pt x="4239" y="4503"/>
                  <a:pt x="4239" y="4324"/>
                </a:cubicBezTo>
                <a:cubicBezTo>
                  <a:pt x="4251" y="4134"/>
                  <a:pt x="4382" y="3991"/>
                  <a:pt x="4560" y="3991"/>
                </a:cubicBezTo>
                <a:close/>
                <a:moveTo>
                  <a:pt x="5930" y="1419"/>
                </a:moveTo>
                <a:lnTo>
                  <a:pt x="5930" y="2003"/>
                </a:lnTo>
                <a:lnTo>
                  <a:pt x="5941" y="4051"/>
                </a:lnTo>
                <a:lnTo>
                  <a:pt x="5965" y="5872"/>
                </a:lnTo>
                <a:lnTo>
                  <a:pt x="1619" y="4908"/>
                </a:lnTo>
                <a:cubicBezTo>
                  <a:pt x="1869" y="3801"/>
                  <a:pt x="2548" y="2848"/>
                  <a:pt x="3489" y="2229"/>
                </a:cubicBezTo>
                <a:lnTo>
                  <a:pt x="4275" y="3670"/>
                </a:lnTo>
                <a:cubicBezTo>
                  <a:pt x="4025" y="3777"/>
                  <a:pt x="3858" y="4027"/>
                  <a:pt x="3858" y="4313"/>
                </a:cubicBezTo>
                <a:cubicBezTo>
                  <a:pt x="3858" y="4694"/>
                  <a:pt x="4179" y="5027"/>
                  <a:pt x="4572" y="5027"/>
                </a:cubicBezTo>
                <a:cubicBezTo>
                  <a:pt x="4965" y="5027"/>
                  <a:pt x="5287" y="4705"/>
                  <a:pt x="5287" y="4313"/>
                </a:cubicBezTo>
                <a:cubicBezTo>
                  <a:pt x="5287" y="3967"/>
                  <a:pt x="5037" y="3670"/>
                  <a:pt x="4715" y="3610"/>
                </a:cubicBezTo>
                <a:lnTo>
                  <a:pt x="3846" y="2015"/>
                </a:lnTo>
                <a:cubicBezTo>
                  <a:pt x="4477" y="1657"/>
                  <a:pt x="5168" y="1455"/>
                  <a:pt x="5930" y="1419"/>
                </a:cubicBezTo>
                <a:close/>
                <a:moveTo>
                  <a:pt x="6287" y="4265"/>
                </a:moveTo>
                <a:cubicBezTo>
                  <a:pt x="7227" y="4348"/>
                  <a:pt x="7965" y="5158"/>
                  <a:pt x="7965" y="6122"/>
                </a:cubicBezTo>
                <a:cubicBezTo>
                  <a:pt x="7965" y="6491"/>
                  <a:pt x="7846" y="6872"/>
                  <a:pt x="7644" y="7170"/>
                </a:cubicBezTo>
                <a:lnTo>
                  <a:pt x="6287" y="6039"/>
                </a:lnTo>
                <a:lnTo>
                  <a:pt x="6287" y="4265"/>
                </a:lnTo>
                <a:close/>
                <a:moveTo>
                  <a:pt x="6477" y="348"/>
                </a:moveTo>
                <a:cubicBezTo>
                  <a:pt x="9501" y="526"/>
                  <a:pt x="11871" y="3039"/>
                  <a:pt x="11871" y="6063"/>
                </a:cubicBezTo>
                <a:cubicBezTo>
                  <a:pt x="11835" y="7349"/>
                  <a:pt x="11454" y="8539"/>
                  <a:pt x="10728" y="9516"/>
                </a:cubicBezTo>
                <a:cubicBezTo>
                  <a:pt x="10692" y="9563"/>
                  <a:pt x="10644" y="9575"/>
                  <a:pt x="10609" y="9575"/>
                </a:cubicBezTo>
                <a:cubicBezTo>
                  <a:pt x="10561" y="9575"/>
                  <a:pt x="10513" y="9563"/>
                  <a:pt x="10490" y="9527"/>
                </a:cubicBezTo>
                <a:lnTo>
                  <a:pt x="9537" y="8730"/>
                </a:lnTo>
                <a:cubicBezTo>
                  <a:pt x="10013" y="8123"/>
                  <a:pt x="10311" y="7384"/>
                  <a:pt x="10394" y="6610"/>
                </a:cubicBezTo>
                <a:cubicBezTo>
                  <a:pt x="10406" y="6491"/>
                  <a:pt x="10323" y="6396"/>
                  <a:pt x="10204" y="6396"/>
                </a:cubicBezTo>
                <a:cubicBezTo>
                  <a:pt x="10097" y="6396"/>
                  <a:pt x="10025" y="6468"/>
                  <a:pt x="10013" y="6551"/>
                </a:cubicBezTo>
                <a:cubicBezTo>
                  <a:pt x="9930" y="7206"/>
                  <a:pt x="9680" y="7849"/>
                  <a:pt x="9299" y="8384"/>
                </a:cubicBezTo>
                <a:cubicBezTo>
                  <a:pt x="9275" y="8396"/>
                  <a:pt x="9263" y="8432"/>
                  <a:pt x="9251" y="8444"/>
                </a:cubicBezTo>
                <a:cubicBezTo>
                  <a:pt x="9251" y="8444"/>
                  <a:pt x="9251" y="8456"/>
                  <a:pt x="9239" y="8456"/>
                </a:cubicBezTo>
                <a:lnTo>
                  <a:pt x="7954" y="7372"/>
                </a:lnTo>
                <a:cubicBezTo>
                  <a:pt x="8227" y="7003"/>
                  <a:pt x="8370" y="6539"/>
                  <a:pt x="8370" y="6075"/>
                </a:cubicBezTo>
                <a:cubicBezTo>
                  <a:pt x="8370" y="4908"/>
                  <a:pt x="7465" y="3920"/>
                  <a:pt x="6299" y="3836"/>
                </a:cubicBezTo>
                <a:lnTo>
                  <a:pt x="6287" y="2146"/>
                </a:lnTo>
                <a:lnTo>
                  <a:pt x="6418" y="2146"/>
                </a:lnTo>
                <a:cubicBezTo>
                  <a:pt x="6453" y="2146"/>
                  <a:pt x="6501" y="2146"/>
                  <a:pt x="6525" y="2169"/>
                </a:cubicBezTo>
                <a:cubicBezTo>
                  <a:pt x="8358" y="2360"/>
                  <a:pt x="9811" y="3812"/>
                  <a:pt x="10025" y="5646"/>
                </a:cubicBezTo>
                <a:cubicBezTo>
                  <a:pt x="10037" y="5753"/>
                  <a:pt x="10109" y="5813"/>
                  <a:pt x="10216" y="5813"/>
                </a:cubicBezTo>
                <a:cubicBezTo>
                  <a:pt x="10335" y="5813"/>
                  <a:pt x="10430" y="5706"/>
                  <a:pt x="10406" y="5598"/>
                </a:cubicBezTo>
                <a:cubicBezTo>
                  <a:pt x="10192" y="3503"/>
                  <a:pt x="8430" y="1848"/>
                  <a:pt x="6299" y="1765"/>
                </a:cubicBezTo>
                <a:lnTo>
                  <a:pt x="6299" y="526"/>
                </a:lnTo>
                <a:cubicBezTo>
                  <a:pt x="6299" y="479"/>
                  <a:pt x="6322" y="443"/>
                  <a:pt x="6346" y="407"/>
                </a:cubicBezTo>
                <a:cubicBezTo>
                  <a:pt x="6382" y="360"/>
                  <a:pt x="6418" y="348"/>
                  <a:pt x="6477" y="348"/>
                </a:cubicBezTo>
                <a:close/>
                <a:moveTo>
                  <a:pt x="1477" y="5277"/>
                </a:moveTo>
                <a:lnTo>
                  <a:pt x="5870" y="6241"/>
                </a:lnTo>
                <a:lnTo>
                  <a:pt x="4667" y="10575"/>
                </a:lnTo>
                <a:cubicBezTo>
                  <a:pt x="2774" y="9980"/>
                  <a:pt x="1405" y="8206"/>
                  <a:pt x="1405" y="6110"/>
                </a:cubicBezTo>
                <a:cubicBezTo>
                  <a:pt x="1405" y="5825"/>
                  <a:pt x="1441" y="5539"/>
                  <a:pt x="1477" y="5277"/>
                </a:cubicBezTo>
                <a:close/>
                <a:moveTo>
                  <a:pt x="6215" y="6468"/>
                </a:moveTo>
                <a:lnTo>
                  <a:pt x="7549" y="7599"/>
                </a:lnTo>
                <a:lnTo>
                  <a:pt x="9132" y="8920"/>
                </a:lnTo>
                <a:lnTo>
                  <a:pt x="9573" y="9289"/>
                </a:lnTo>
                <a:cubicBezTo>
                  <a:pt x="8680" y="10266"/>
                  <a:pt x="7430" y="10813"/>
                  <a:pt x="6108" y="10813"/>
                </a:cubicBezTo>
                <a:cubicBezTo>
                  <a:pt x="5739" y="10813"/>
                  <a:pt x="5382" y="10766"/>
                  <a:pt x="5037" y="10694"/>
                </a:cubicBezTo>
                <a:lnTo>
                  <a:pt x="6215" y="6468"/>
                </a:lnTo>
                <a:close/>
                <a:moveTo>
                  <a:pt x="6429" y="1"/>
                </a:moveTo>
                <a:cubicBezTo>
                  <a:pt x="6297" y="1"/>
                  <a:pt x="6159" y="59"/>
                  <a:pt x="6060" y="157"/>
                </a:cubicBezTo>
                <a:cubicBezTo>
                  <a:pt x="5953" y="264"/>
                  <a:pt x="5882" y="407"/>
                  <a:pt x="5882" y="562"/>
                </a:cubicBezTo>
                <a:lnTo>
                  <a:pt x="5882" y="1038"/>
                </a:lnTo>
                <a:cubicBezTo>
                  <a:pt x="5084" y="1062"/>
                  <a:pt x="4310" y="1288"/>
                  <a:pt x="3620" y="1669"/>
                </a:cubicBezTo>
                <a:lnTo>
                  <a:pt x="3191" y="872"/>
                </a:lnTo>
                <a:cubicBezTo>
                  <a:pt x="3155" y="812"/>
                  <a:pt x="3084" y="764"/>
                  <a:pt x="3024" y="764"/>
                </a:cubicBezTo>
                <a:lnTo>
                  <a:pt x="393" y="764"/>
                </a:lnTo>
                <a:lnTo>
                  <a:pt x="393" y="443"/>
                </a:lnTo>
                <a:cubicBezTo>
                  <a:pt x="393" y="336"/>
                  <a:pt x="298" y="241"/>
                  <a:pt x="203" y="241"/>
                </a:cubicBezTo>
                <a:cubicBezTo>
                  <a:pt x="95" y="241"/>
                  <a:pt x="0" y="336"/>
                  <a:pt x="0" y="443"/>
                </a:cubicBezTo>
                <a:lnTo>
                  <a:pt x="0" y="1467"/>
                </a:lnTo>
                <a:cubicBezTo>
                  <a:pt x="0" y="1574"/>
                  <a:pt x="95" y="1657"/>
                  <a:pt x="203" y="1657"/>
                </a:cubicBezTo>
                <a:cubicBezTo>
                  <a:pt x="298" y="1657"/>
                  <a:pt x="393" y="1562"/>
                  <a:pt x="393" y="1467"/>
                </a:cubicBezTo>
                <a:lnTo>
                  <a:pt x="393" y="1157"/>
                </a:lnTo>
                <a:lnTo>
                  <a:pt x="2917" y="1157"/>
                </a:lnTo>
                <a:lnTo>
                  <a:pt x="3310" y="1872"/>
                </a:lnTo>
                <a:cubicBezTo>
                  <a:pt x="3024" y="2062"/>
                  <a:pt x="2762" y="2277"/>
                  <a:pt x="2501" y="2527"/>
                </a:cubicBezTo>
                <a:cubicBezTo>
                  <a:pt x="1548" y="3467"/>
                  <a:pt x="1036" y="4753"/>
                  <a:pt x="1036" y="6098"/>
                </a:cubicBezTo>
                <a:cubicBezTo>
                  <a:pt x="1036" y="8885"/>
                  <a:pt x="3310" y="11182"/>
                  <a:pt x="6120" y="11182"/>
                </a:cubicBezTo>
                <a:cubicBezTo>
                  <a:pt x="7573" y="11182"/>
                  <a:pt x="8918" y="10575"/>
                  <a:pt x="9882" y="9516"/>
                </a:cubicBezTo>
                <a:lnTo>
                  <a:pt x="10240" y="9813"/>
                </a:lnTo>
                <a:cubicBezTo>
                  <a:pt x="10347" y="9908"/>
                  <a:pt x="10466" y="9944"/>
                  <a:pt x="10597" y="9944"/>
                </a:cubicBezTo>
                <a:lnTo>
                  <a:pt x="10656" y="9944"/>
                </a:lnTo>
                <a:cubicBezTo>
                  <a:pt x="10811" y="9932"/>
                  <a:pt x="10942" y="9837"/>
                  <a:pt x="11037" y="9718"/>
                </a:cubicBezTo>
                <a:cubicBezTo>
                  <a:pt x="11823" y="8670"/>
                  <a:pt x="12228" y="7420"/>
                  <a:pt x="12228" y="6098"/>
                </a:cubicBezTo>
                <a:cubicBezTo>
                  <a:pt x="12228" y="2884"/>
                  <a:pt x="9692" y="205"/>
                  <a:pt x="6465" y="2"/>
                </a:cubicBezTo>
                <a:cubicBezTo>
                  <a:pt x="6453" y="1"/>
                  <a:pt x="6441" y="1"/>
                  <a:pt x="64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31"/>
          <p:cNvGrpSpPr/>
          <p:nvPr/>
        </p:nvGrpSpPr>
        <p:grpSpPr>
          <a:xfrm>
            <a:off x="4384964" y="3604868"/>
            <a:ext cx="388642" cy="346297"/>
            <a:chOff x="1327676" y="2910480"/>
            <a:chExt cx="347934" cy="310024"/>
          </a:xfrm>
        </p:grpSpPr>
        <p:sp>
          <p:nvSpPr>
            <p:cNvPr id="279" name="Google Shape;279;p31"/>
            <p:cNvSpPr/>
            <p:nvPr/>
          </p:nvSpPr>
          <p:spPr>
            <a:xfrm>
              <a:off x="1367081" y="3067370"/>
              <a:ext cx="43257" cy="15565"/>
            </a:xfrm>
            <a:custGeom>
              <a:rect b="b" l="l" r="r" t="t"/>
              <a:pathLst>
                <a:path extrusionOk="0" h="489" w="1359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1350402" y="3170436"/>
              <a:ext cx="10663" cy="48541"/>
            </a:xfrm>
            <a:custGeom>
              <a:rect b="b" l="l" r="r" t="t"/>
              <a:pathLst>
                <a:path extrusionOk="0" h="1525" w="335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1327676" y="3040187"/>
              <a:ext cx="201643" cy="180317"/>
            </a:xfrm>
            <a:custGeom>
              <a:rect b="b" l="l" r="r" t="t"/>
              <a:pathLst>
                <a:path extrusionOk="0" h="5665" w="6335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1470179" y="2910480"/>
              <a:ext cx="205431" cy="173601"/>
            </a:xfrm>
            <a:custGeom>
              <a:rect b="b" l="l" r="r" t="t"/>
              <a:pathLst>
                <a:path extrusionOk="0" h="5454" w="6454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1497075" y="2942692"/>
              <a:ext cx="152370" cy="96668"/>
            </a:xfrm>
            <a:custGeom>
              <a:rect b="b" l="l" r="r" t="t"/>
              <a:pathLst>
                <a:path extrusionOk="0" h="3037" w="4787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31"/>
          <p:cNvSpPr txBox="1"/>
          <p:nvPr>
            <p:ph idx="4294967295" type="subTitle"/>
          </p:nvPr>
        </p:nvSpPr>
        <p:spPr>
          <a:xfrm>
            <a:off x="76200" y="41156"/>
            <a:ext cx="10422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주제 설명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/>
          <p:nvPr/>
        </p:nvSpPr>
        <p:spPr>
          <a:xfrm>
            <a:off x="6596725" y="1800775"/>
            <a:ext cx="1095900" cy="109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2"/>
          <p:cNvSpPr/>
          <p:nvPr/>
        </p:nvSpPr>
        <p:spPr>
          <a:xfrm>
            <a:off x="4024225" y="1800775"/>
            <a:ext cx="1095900" cy="109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1448950" y="1800775"/>
            <a:ext cx="1095900" cy="1095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DOMAINS - variable</a:t>
            </a:r>
            <a:endParaRPr sz="2500"/>
          </a:p>
        </p:txBody>
      </p:sp>
      <p:sp>
        <p:nvSpPr>
          <p:cNvPr id="293" name="Google Shape;293;p32"/>
          <p:cNvSpPr txBox="1"/>
          <p:nvPr>
            <p:ph idx="1" type="subTitle"/>
          </p:nvPr>
        </p:nvSpPr>
        <p:spPr>
          <a:xfrm>
            <a:off x="1045925" y="3111669"/>
            <a:ext cx="19020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기능 / 상품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4" name="Google Shape;294;p32"/>
          <p:cNvSpPr txBox="1"/>
          <p:nvPr>
            <p:ph idx="2" type="subTitle"/>
          </p:nvPr>
        </p:nvSpPr>
        <p:spPr>
          <a:xfrm>
            <a:off x="1044425" y="3439032"/>
            <a:ext cx="1905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각 은행에서 제공하는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특별 기능이나 상품 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5" name="Google Shape;295;p32"/>
          <p:cNvSpPr txBox="1"/>
          <p:nvPr>
            <p:ph idx="3" type="subTitle"/>
          </p:nvPr>
        </p:nvSpPr>
        <p:spPr>
          <a:xfrm>
            <a:off x="3621163" y="3111669"/>
            <a:ext cx="1902000" cy="1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기술적 문제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6" name="Google Shape;296;p32"/>
          <p:cNvSpPr txBox="1"/>
          <p:nvPr>
            <p:ph idx="4" type="subTitle"/>
          </p:nvPr>
        </p:nvSpPr>
        <p:spPr>
          <a:xfrm>
            <a:off x="3619663" y="3439032"/>
            <a:ext cx="19050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보안, 앱 실행 및 종료, 속도, 로그인 문제 등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7" name="Google Shape;297;p32"/>
          <p:cNvSpPr txBox="1"/>
          <p:nvPr>
            <p:ph idx="5" type="subTitle"/>
          </p:nvPr>
        </p:nvSpPr>
        <p:spPr>
          <a:xfrm>
            <a:off x="6193475" y="3111669"/>
            <a:ext cx="1902000" cy="19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디자인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32"/>
          <p:cNvSpPr txBox="1"/>
          <p:nvPr>
            <p:ph idx="6" type="subTitle"/>
          </p:nvPr>
        </p:nvSpPr>
        <p:spPr>
          <a:xfrm>
            <a:off x="6191975" y="3439032"/>
            <a:ext cx="19050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UX, UI, 심미성, 직관성, 보기 불편한 메뉴 등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0" name="Google Shape;300;p32"/>
          <p:cNvCxnSpPr/>
          <p:nvPr/>
        </p:nvCxnSpPr>
        <p:spPr>
          <a:xfrm>
            <a:off x="3285925" y="1434219"/>
            <a:ext cx="0" cy="2740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2"/>
          <p:cNvCxnSpPr/>
          <p:nvPr/>
        </p:nvCxnSpPr>
        <p:spPr>
          <a:xfrm>
            <a:off x="5858425" y="1434219"/>
            <a:ext cx="0" cy="2740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2" name="Google Shape;302;p32"/>
          <p:cNvGrpSpPr/>
          <p:nvPr/>
        </p:nvGrpSpPr>
        <p:grpSpPr>
          <a:xfrm>
            <a:off x="1757793" y="2109429"/>
            <a:ext cx="478202" cy="478202"/>
            <a:chOff x="870939" y="2439293"/>
            <a:chExt cx="331993" cy="331993"/>
          </a:xfrm>
        </p:grpSpPr>
        <p:sp>
          <p:nvSpPr>
            <p:cNvPr id="303" name="Google Shape;303;p32"/>
            <p:cNvSpPr/>
            <p:nvPr/>
          </p:nvSpPr>
          <p:spPr>
            <a:xfrm>
              <a:off x="870939" y="2439293"/>
              <a:ext cx="331993" cy="331993"/>
            </a:xfrm>
            <a:custGeom>
              <a:rect b="b" l="l" r="r" t="t"/>
              <a:pathLst>
                <a:path extrusionOk="0" h="10431" w="10431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908463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1015690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1122567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913015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913015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913015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894428" y="2474908"/>
              <a:ext cx="69384" cy="167508"/>
            </a:xfrm>
            <a:custGeom>
              <a:rect b="b" l="l" r="r" t="t"/>
              <a:pathLst>
                <a:path extrusionOk="0" h="5263" w="218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1002068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1108531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1127118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1127118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1127118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1020624" y="2504094"/>
              <a:ext cx="32241" cy="9867"/>
            </a:xfrm>
            <a:custGeom>
              <a:rect b="b" l="l" r="r" t="t"/>
              <a:pathLst>
                <a:path extrusionOk="0" h="310" w="1013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1020624" y="2532898"/>
              <a:ext cx="32241" cy="10248"/>
            </a:xfrm>
            <a:custGeom>
              <a:rect b="b" l="l" r="r" t="t"/>
              <a:pathLst>
                <a:path extrusionOk="0" h="322" w="1013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1020624" y="2562052"/>
              <a:ext cx="32241" cy="9898"/>
            </a:xfrm>
            <a:custGeom>
              <a:rect b="b" l="l" r="r" t="t"/>
              <a:pathLst>
                <a:path extrusionOk="0" h="311" w="1013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2"/>
          <p:cNvSpPr txBox="1"/>
          <p:nvPr/>
        </p:nvSpPr>
        <p:spPr>
          <a:xfrm>
            <a:off x="1288475" y="3820050"/>
            <a:ext cx="1416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Ex. 카카오뱅크의 모임통장 기능</a:t>
            </a:r>
            <a:endParaRPr sz="7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20" name="Google Shape;320;p32"/>
          <p:cNvGrpSpPr/>
          <p:nvPr/>
        </p:nvGrpSpPr>
        <p:grpSpPr>
          <a:xfrm>
            <a:off x="4297832" y="2072930"/>
            <a:ext cx="548701" cy="551586"/>
            <a:chOff x="3095745" y="3805393"/>
            <a:chExt cx="352840" cy="354717"/>
          </a:xfrm>
        </p:grpSpPr>
        <p:sp>
          <p:nvSpPr>
            <p:cNvPr id="321" name="Google Shape;321;p32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32"/>
          <p:cNvGrpSpPr/>
          <p:nvPr/>
        </p:nvGrpSpPr>
        <p:grpSpPr>
          <a:xfrm>
            <a:off x="6890824" y="2072885"/>
            <a:ext cx="507433" cy="551590"/>
            <a:chOff x="2667058" y="1500293"/>
            <a:chExt cx="330231" cy="359015"/>
          </a:xfrm>
        </p:grpSpPr>
        <p:sp>
          <p:nvSpPr>
            <p:cNvPr id="328" name="Google Shape;328;p32"/>
            <p:cNvSpPr/>
            <p:nvPr/>
          </p:nvSpPr>
          <p:spPr>
            <a:xfrm>
              <a:off x="2944239" y="1581714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2667058" y="1500293"/>
              <a:ext cx="330231" cy="359015"/>
            </a:xfrm>
            <a:custGeom>
              <a:rect b="b" l="l" r="r" t="t"/>
              <a:pathLst>
                <a:path extrusionOk="0" h="11288" w="10383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2925696" y="15631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2953717" y="159456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2953717" y="1594182"/>
              <a:ext cx="32" cy="413"/>
            </a:xfrm>
            <a:custGeom>
              <a:rect b="b" l="l" r="r" t="t"/>
              <a:pathLst>
                <a:path extrusionOk="0" h="13" w="1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2925696" y="15631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2925696" y="1563140"/>
              <a:ext cx="32" cy="32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2923788" y="1576403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2953717" y="1594182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2923438" y="1576784"/>
              <a:ext cx="0" cy="32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2792783" y="1631298"/>
              <a:ext cx="87877" cy="101140"/>
            </a:xfrm>
            <a:custGeom>
              <a:rect b="b" l="l" r="r" t="t"/>
              <a:pathLst>
                <a:path extrusionOk="0" h="3180" w="2763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2715147" y="1631298"/>
              <a:ext cx="66695" cy="122735"/>
            </a:xfrm>
            <a:custGeom>
              <a:rect b="b" l="l" r="r" t="t"/>
              <a:pathLst>
                <a:path extrusionOk="0" h="3859" w="2097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2715911" y="1707789"/>
              <a:ext cx="166277" cy="93570"/>
            </a:xfrm>
            <a:custGeom>
              <a:rect b="b" l="l" r="r" t="t"/>
              <a:pathLst>
                <a:path extrusionOk="0" h="2942" w="5228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2799589" y="1654706"/>
              <a:ext cx="61384" cy="62974"/>
            </a:xfrm>
            <a:custGeom>
              <a:rect b="b" l="l" r="r" t="t"/>
              <a:pathLst>
                <a:path extrusionOk="0" h="1980" w="193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32"/>
          <p:cNvSpPr txBox="1"/>
          <p:nvPr/>
        </p:nvSpPr>
        <p:spPr>
          <a:xfrm>
            <a:off x="76200" y="41156"/>
            <a:ext cx="1042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설명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3"/>
          <p:cNvSpPr txBox="1"/>
          <p:nvPr>
            <p:ph idx="1" type="subTitle"/>
          </p:nvPr>
        </p:nvSpPr>
        <p:spPr>
          <a:xfrm>
            <a:off x="3410651" y="2793468"/>
            <a:ext cx="23226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</a:t>
            </a:r>
            <a:endParaRPr sz="2200"/>
          </a:p>
        </p:txBody>
      </p:sp>
      <p:sp>
        <p:nvSpPr>
          <p:cNvPr id="353" name="Google Shape;353;p33"/>
          <p:cNvSpPr txBox="1"/>
          <p:nvPr>
            <p:ph idx="2" type="subTitle"/>
          </p:nvPr>
        </p:nvSpPr>
        <p:spPr>
          <a:xfrm>
            <a:off x="3433751" y="3197644"/>
            <a:ext cx="22764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데이터의 수집 과정과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수집된 리뷰 데이터의 정보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4" name="Google Shape;354;p33"/>
          <p:cNvSpPr txBox="1"/>
          <p:nvPr>
            <p:ph idx="3" type="title"/>
          </p:nvPr>
        </p:nvSpPr>
        <p:spPr>
          <a:xfrm>
            <a:off x="2967300" y="1621863"/>
            <a:ext cx="3209400" cy="1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02</a:t>
            </a:r>
            <a:endParaRPr sz="10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34"/>
          <p:cNvSpPr txBox="1"/>
          <p:nvPr/>
        </p:nvSpPr>
        <p:spPr>
          <a:xfrm>
            <a:off x="292875" y="772400"/>
            <a:ext cx="15471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4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 수집처 </a:t>
            </a:r>
            <a:endParaRPr b="1" sz="1300">
              <a:solidFill>
                <a:schemeClr val="accent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1" name="Google Shape;3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150" y="733100"/>
            <a:ext cx="838948" cy="4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13" y="2170856"/>
            <a:ext cx="4822225" cy="615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13" y="2953261"/>
            <a:ext cx="4822224" cy="60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713" y="1376750"/>
            <a:ext cx="4822224" cy="60597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4"/>
          <p:cNvSpPr txBox="1"/>
          <p:nvPr>
            <p:ph idx="2" type="subTitle"/>
          </p:nvPr>
        </p:nvSpPr>
        <p:spPr>
          <a:xfrm>
            <a:off x="6668813" y="3653457"/>
            <a:ext cx="19050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PYPI에서 google-play-scraper 패키지 사용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66" name="Google Shape;366;p34"/>
          <p:cNvGrpSpPr/>
          <p:nvPr/>
        </p:nvGrpSpPr>
        <p:grpSpPr>
          <a:xfrm>
            <a:off x="6668813" y="1461375"/>
            <a:ext cx="1905000" cy="1172700"/>
            <a:chOff x="6832450" y="480775"/>
            <a:chExt cx="1905000" cy="1172700"/>
          </a:xfrm>
        </p:grpSpPr>
        <p:sp>
          <p:nvSpPr>
            <p:cNvPr id="367" name="Google Shape;367;p34"/>
            <p:cNvSpPr/>
            <p:nvPr/>
          </p:nvSpPr>
          <p:spPr>
            <a:xfrm>
              <a:off x="6949800" y="480775"/>
              <a:ext cx="1675800" cy="117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4"/>
            <p:cNvSpPr txBox="1"/>
            <p:nvPr/>
          </p:nvSpPr>
          <p:spPr>
            <a:xfrm>
              <a:off x="6832450" y="1040997"/>
              <a:ext cx="19050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Manjari"/>
                  <a:ea typeface="Manjari"/>
                  <a:cs typeface="Manjari"/>
                  <a:sym typeface="Manjari"/>
                </a:rPr>
                <a:t>google-play-scraper</a:t>
              </a:r>
              <a:endParaRPr sz="1300">
                <a:solidFill>
                  <a:schemeClr val="lt2"/>
                </a:solidFill>
                <a:latin typeface="Manjari"/>
                <a:ea typeface="Manjari"/>
                <a:cs typeface="Manjari"/>
                <a:sym typeface="Manjari"/>
              </a:endParaRPr>
            </a:p>
          </p:txBody>
        </p:sp>
        <p:sp>
          <p:nvSpPr>
            <p:cNvPr id="369" name="Google Shape;369;p34"/>
            <p:cNvSpPr txBox="1"/>
            <p:nvPr/>
          </p:nvSpPr>
          <p:spPr>
            <a:xfrm>
              <a:off x="6833950" y="709386"/>
              <a:ext cx="1902000" cy="1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2"/>
                  </a:solidFill>
                  <a:latin typeface="Comfortaa"/>
                  <a:ea typeface="Comfortaa"/>
                  <a:cs typeface="Comfortaa"/>
                  <a:sym typeface="Comfortaa"/>
                </a:rPr>
                <a:t>Crawling</a:t>
              </a:r>
              <a:endParaRPr b="1" sz="16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370" name="Google Shape;370;p34"/>
          <p:cNvSpPr txBox="1"/>
          <p:nvPr>
            <p:ph idx="2" type="subTitle"/>
          </p:nvPr>
        </p:nvSpPr>
        <p:spPr>
          <a:xfrm>
            <a:off x="1624175" y="3812425"/>
            <a:ext cx="2193300" cy="3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11개 은행 App에서 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anum Gothic"/>
                <a:ea typeface="Nanum Gothic"/>
                <a:cs typeface="Nanum Gothic"/>
                <a:sym typeface="Nanum Gothic"/>
              </a:rPr>
              <a:t>총 193,715개의 리뷰 수집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71" name="Google Shape;371;p34"/>
          <p:cNvGrpSpPr/>
          <p:nvPr/>
        </p:nvGrpSpPr>
        <p:grpSpPr>
          <a:xfrm>
            <a:off x="5346023" y="1982723"/>
            <a:ext cx="888361" cy="931626"/>
            <a:chOff x="4910074" y="2527625"/>
            <a:chExt cx="56296" cy="59050"/>
          </a:xfrm>
        </p:grpSpPr>
        <p:sp>
          <p:nvSpPr>
            <p:cNvPr id="372" name="Google Shape;372;p34"/>
            <p:cNvSpPr/>
            <p:nvPr/>
          </p:nvSpPr>
          <p:spPr>
            <a:xfrm>
              <a:off x="4928621" y="2527625"/>
              <a:ext cx="37750" cy="59050"/>
            </a:xfrm>
            <a:custGeom>
              <a:rect b="b" l="l" r="r" t="t"/>
              <a:pathLst>
                <a:path extrusionOk="0"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4910074" y="2539212"/>
              <a:ext cx="26075" cy="35875"/>
            </a:xfrm>
            <a:custGeom>
              <a:rect b="b" l="l" r="r" t="t"/>
              <a:pathLst>
                <a:path extrusionOk="0"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4" name="Google Shape;37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3875" y="2738988"/>
            <a:ext cx="2574876" cy="7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4"/>
          <p:cNvSpPr txBox="1"/>
          <p:nvPr>
            <p:ph type="title"/>
          </p:nvPr>
        </p:nvSpPr>
        <p:spPr>
          <a:xfrm>
            <a:off x="713225" y="2347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수</a:t>
            </a:r>
            <a:r>
              <a:rPr lang="en"/>
              <a:t>집 과정</a:t>
            </a:r>
            <a:endParaRPr/>
          </a:p>
        </p:txBody>
      </p:sp>
      <p:sp>
        <p:nvSpPr>
          <p:cNvPr id="376" name="Google Shape;376;p34"/>
          <p:cNvSpPr txBox="1"/>
          <p:nvPr/>
        </p:nvSpPr>
        <p:spPr>
          <a:xfrm>
            <a:off x="76200" y="41156"/>
            <a:ext cx="1042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DATA 수집내용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/>
          <p:nvPr/>
        </p:nvSpPr>
        <p:spPr>
          <a:xfrm>
            <a:off x="0" y="2711688"/>
            <a:ext cx="9167700" cy="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"/>
          <p:cNvSpPr/>
          <p:nvPr/>
        </p:nvSpPr>
        <p:spPr>
          <a:xfrm>
            <a:off x="840425" y="2138175"/>
            <a:ext cx="1675800" cy="11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5"/>
          <p:cNvSpPr txBox="1"/>
          <p:nvPr>
            <p:ph type="title"/>
          </p:nvPr>
        </p:nvSpPr>
        <p:spPr>
          <a:xfrm>
            <a:off x="713225" y="3109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TIMELINE</a:t>
            </a:r>
            <a:endParaRPr/>
          </a:p>
        </p:txBody>
      </p:sp>
      <p:sp>
        <p:nvSpPr>
          <p:cNvPr id="384" name="Google Shape;384;p35"/>
          <p:cNvSpPr txBox="1"/>
          <p:nvPr>
            <p:ph idx="12" type="sldNum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35"/>
          <p:cNvSpPr txBox="1"/>
          <p:nvPr/>
        </p:nvSpPr>
        <p:spPr>
          <a:xfrm>
            <a:off x="2299200" y="3508086"/>
            <a:ext cx="2618400" cy="11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2021년도 리뷰 대상으로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별점 별(1~5)로 분류</a:t>
            </a:r>
            <a:endParaRPr sz="11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4109838" y="1614350"/>
            <a:ext cx="28869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NLTK 패키지 사용하여 문장 분리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35"/>
          <p:cNvSpPr txBox="1"/>
          <p:nvPr/>
        </p:nvSpPr>
        <p:spPr>
          <a:xfrm>
            <a:off x="6514650" y="3609732"/>
            <a:ext cx="1905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점수 계산에 사용할 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품사 선택</a:t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35"/>
          <p:cNvSpPr txBox="1"/>
          <p:nvPr/>
        </p:nvSpPr>
        <p:spPr>
          <a:xfrm>
            <a:off x="723075" y="2774597"/>
            <a:ext cx="19050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Manjari"/>
                <a:ea typeface="Manjari"/>
                <a:cs typeface="Manjari"/>
                <a:sym typeface="Manjari"/>
              </a:rPr>
              <a:t>Review crawling</a:t>
            </a:r>
            <a:endParaRPr>
              <a:solidFill>
                <a:schemeClr val="lt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89" name="Google Shape;389;p35"/>
          <p:cNvSpPr txBox="1"/>
          <p:nvPr/>
        </p:nvSpPr>
        <p:spPr>
          <a:xfrm>
            <a:off x="2657400" y="3166381"/>
            <a:ext cx="1902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Review Categorizing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4600788" y="1213250"/>
            <a:ext cx="19050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Phrase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Division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1" name="Google Shape;391;p35"/>
          <p:cNvSpPr txBox="1"/>
          <p:nvPr/>
        </p:nvSpPr>
        <p:spPr>
          <a:xfrm>
            <a:off x="6516150" y="3166381"/>
            <a:ext cx="1902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Tag Selection</a:t>
            </a:r>
            <a:endParaRPr b="1"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724575" y="2366786"/>
            <a:ext cx="19020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DATA PROCESSING</a:t>
            </a:r>
            <a:endParaRPr b="1" sz="16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93" name="Google Shape;393;p35"/>
          <p:cNvGrpSpPr/>
          <p:nvPr/>
        </p:nvGrpSpPr>
        <p:grpSpPr>
          <a:xfrm flipH="1" rot="10800000">
            <a:off x="3467100" y="2607000"/>
            <a:ext cx="282600" cy="559381"/>
            <a:chOff x="1033425" y="2133044"/>
            <a:chExt cx="282600" cy="559381"/>
          </a:xfrm>
        </p:grpSpPr>
        <p:cxnSp>
          <p:nvCxnSpPr>
            <p:cNvPr id="394" name="Google Shape;394;p35"/>
            <p:cNvCxnSpPr>
              <a:stCxn id="389" idx="0"/>
              <a:endCxn id="395" idx="0"/>
            </p:cNvCxnSpPr>
            <p:nvPr/>
          </p:nvCxnSpPr>
          <p:spPr>
            <a:xfrm>
              <a:off x="1174725" y="2133044"/>
              <a:ext cx="0" cy="276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5" name="Google Shape;395;p35"/>
            <p:cNvSpPr/>
            <p:nvPr/>
          </p:nvSpPr>
          <p:spPr>
            <a:xfrm>
              <a:off x="1033425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35"/>
          <p:cNvGrpSpPr/>
          <p:nvPr/>
        </p:nvGrpSpPr>
        <p:grpSpPr>
          <a:xfrm>
            <a:off x="5396475" y="2384700"/>
            <a:ext cx="282600" cy="488700"/>
            <a:chOff x="1033425" y="2203725"/>
            <a:chExt cx="282600" cy="488700"/>
          </a:xfrm>
        </p:grpSpPr>
        <p:cxnSp>
          <p:nvCxnSpPr>
            <p:cNvPr id="397" name="Google Shape;397;p35"/>
            <p:cNvCxnSpPr>
              <a:endCxn id="398" idx="0"/>
            </p:cNvCxnSpPr>
            <p:nvPr/>
          </p:nvCxnSpPr>
          <p:spPr>
            <a:xfrm flipH="1">
              <a:off x="1174725" y="2203725"/>
              <a:ext cx="6900" cy="2061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8" name="Google Shape;398;p35"/>
            <p:cNvSpPr/>
            <p:nvPr/>
          </p:nvSpPr>
          <p:spPr>
            <a:xfrm>
              <a:off x="1033425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35"/>
          <p:cNvGrpSpPr/>
          <p:nvPr/>
        </p:nvGrpSpPr>
        <p:grpSpPr>
          <a:xfrm flipH="1" rot="10800000">
            <a:off x="7325850" y="2607000"/>
            <a:ext cx="282600" cy="559381"/>
            <a:chOff x="1033425" y="2133044"/>
            <a:chExt cx="282600" cy="559381"/>
          </a:xfrm>
        </p:grpSpPr>
        <p:cxnSp>
          <p:nvCxnSpPr>
            <p:cNvPr id="400" name="Google Shape;400;p35"/>
            <p:cNvCxnSpPr>
              <a:stCxn id="391" idx="0"/>
              <a:endCxn id="401" idx="0"/>
            </p:cNvCxnSpPr>
            <p:nvPr/>
          </p:nvCxnSpPr>
          <p:spPr>
            <a:xfrm>
              <a:off x="1174725" y="2133044"/>
              <a:ext cx="0" cy="27690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01" name="Google Shape;401;p35"/>
            <p:cNvSpPr/>
            <p:nvPr/>
          </p:nvSpPr>
          <p:spPr>
            <a:xfrm>
              <a:off x="1033425" y="2409825"/>
              <a:ext cx="282600" cy="282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35"/>
          <p:cNvSpPr txBox="1"/>
          <p:nvPr/>
        </p:nvSpPr>
        <p:spPr>
          <a:xfrm>
            <a:off x="6116700" y="3952275"/>
            <a:ext cx="2700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긍정지정사(VCP), 부정지정사(VCN)</a:t>
            </a:r>
            <a:endParaRPr sz="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일반명사(NNG),고유명사(NNP),</a:t>
            </a:r>
            <a:endParaRPr sz="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동사(VV), 형용사(VA), 부사(MAG),</a:t>
            </a:r>
            <a:endParaRPr sz="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수사(NR), 감탄사(IC), 어근(XR), 보조용언(VX)</a:t>
            </a:r>
            <a:endParaRPr sz="950">
              <a:solidFill>
                <a:schemeClr val="dk2"/>
              </a:solidFill>
              <a:highlight>
                <a:srgbClr val="1E1E1E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3" name="Google Shape;403;p35"/>
          <p:cNvSpPr txBox="1"/>
          <p:nvPr/>
        </p:nvSpPr>
        <p:spPr>
          <a:xfrm>
            <a:off x="4053288" y="202666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73A3C"/>
                </a:solidFill>
                <a:latin typeface="Nanum Gothic"/>
                <a:ea typeface="Nanum Gothic"/>
                <a:cs typeface="Nanum Gothic"/>
                <a:sym typeface="Nanum Gothic"/>
              </a:rPr>
              <a:t>● </a:t>
            </a:r>
            <a:r>
              <a:rPr lang="en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종결어미/연결어미를 기준으로 </a:t>
            </a:r>
            <a:endParaRPr sz="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단문,복문 분리하는 방안 구상중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4" name="Google Shape;404;p35"/>
          <p:cNvSpPr txBox="1"/>
          <p:nvPr/>
        </p:nvSpPr>
        <p:spPr>
          <a:xfrm>
            <a:off x="2845975" y="4296775"/>
            <a:ext cx="164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● 특수문</a:t>
            </a:r>
            <a:r>
              <a:rPr lang="en" sz="800">
                <a:solidFill>
                  <a:schemeClr val="dk2"/>
                </a:solidFill>
              </a:rPr>
              <a:t>자 및 이모지 제거</a:t>
            </a:r>
            <a:r>
              <a:rPr lang="en" sz="800">
                <a:solidFill>
                  <a:schemeClr val="dk2"/>
                </a:solidFill>
              </a:rPr>
              <a:t> 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● </a:t>
            </a:r>
            <a:r>
              <a:rPr lang="en" sz="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리뷰 내용만 추출해서 리스트 변환</a:t>
            </a:r>
            <a:endParaRPr sz="8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76200" y="41156"/>
            <a:ext cx="1042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DATA 처리과정</a:t>
            </a:r>
            <a:endParaRPr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ral Minimalist Breakthrough by Slidesgo">
  <a:themeElements>
    <a:clrScheme name="Simple Light">
      <a:dk1>
        <a:srgbClr val="000000"/>
      </a:dk1>
      <a:lt1>
        <a:srgbClr val="F0F0F0"/>
      </a:lt1>
      <a:dk2>
        <a:srgbClr val="595959"/>
      </a:dk2>
      <a:lt2>
        <a:srgbClr val="FFFFFF"/>
      </a:lt2>
      <a:accent1>
        <a:srgbClr val="CECECE"/>
      </a:accent1>
      <a:accent2>
        <a:srgbClr val="A7A7A7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